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80" r:id="rId2"/>
    <p:sldId id="262" r:id="rId3"/>
    <p:sldId id="257" r:id="rId4"/>
    <p:sldId id="258" r:id="rId5"/>
    <p:sldId id="259" r:id="rId6"/>
    <p:sldId id="282" r:id="rId7"/>
    <p:sldId id="260" r:id="rId8"/>
    <p:sldId id="261" r:id="rId9"/>
    <p:sldId id="283" r:id="rId10"/>
    <p:sldId id="284" r:id="rId11"/>
    <p:sldId id="285" r:id="rId12"/>
    <p:sldId id="286" r:id="rId13"/>
    <p:sldId id="288" r:id="rId14"/>
    <p:sldId id="287" r:id="rId15"/>
    <p:sldId id="290" r:id="rId16"/>
    <p:sldId id="289" r:id="rId17"/>
    <p:sldId id="291" r:id="rId18"/>
    <p:sldId id="292" r:id="rId19"/>
    <p:sldId id="267" r:id="rId20"/>
    <p:sldId id="268" r:id="rId21"/>
    <p:sldId id="294" r:id="rId22"/>
    <p:sldId id="276" r:id="rId23"/>
    <p:sldId id="293" r:id="rId24"/>
    <p:sldId id="277" r:id="rId25"/>
    <p:sldId id="278"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81"/>
    <p:restoredTop sz="94606"/>
  </p:normalViewPr>
  <p:slideViewPr>
    <p:cSldViewPr snapToGrid="0">
      <p:cViewPr varScale="1">
        <p:scale>
          <a:sx n="119" d="100"/>
          <a:sy n="119" d="100"/>
        </p:scale>
        <p:origin x="1224" y="184"/>
      </p:cViewPr>
      <p:guideLst/>
    </p:cSldViewPr>
  </p:slideViewPr>
  <p:notesTextViewPr>
    <p:cViewPr>
      <p:scale>
        <a:sx n="1" d="1"/>
        <a:sy n="1" d="1"/>
      </p:scale>
      <p:origin x="0" y="0"/>
    </p:cViewPr>
  </p:notesTextViewPr>
  <p:notesViewPr>
    <p:cSldViewPr snapToGrid="0">
      <p:cViewPr varScale="1">
        <p:scale>
          <a:sx n="148" d="100"/>
          <a:sy n="148" d="100"/>
        </p:scale>
        <p:origin x="618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8CD2A9-F339-A745-8589-D46BD886448C}" type="datetimeFigureOut">
              <a:rPr lang="en-US" smtClean="0"/>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20952-225C-CA47-A0C5-D371F6E3D929}" type="slidenum">
              <a:rPr lang="en-US" smtClean="0"/>
              <a:t>‹#›</a:t>
            </a:fld>
            <a:endParaRPr lang="en-US"/>
          </a:p>
        </p:txBody>
      </p:sp>
    </p:spTree>
    <p:extLst>
      <p:ext uri="{BB962C8B-B14F-4D97-AF65-F5344CB8AC3E}">
        <p14:creationId xmlns:p14="http://schemas.microsoft.com/office/powerpoint/2010/main" val="4000091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Introduction, overview of three-week workshop</a:t>
            </a:r>
          </a:p>
        </p:txBody>
      </p:sp>
      <p:sp>
        <p:nvSpPr>
          <p:cNvPr id="4" name="Slide Number Placeholder 3"/>
          <p:cNvSpPr>
            <a:spLocks noGrp="1"/>
          </p:cNvSpPr>
          <p:nvPr>
            <p:ph type="sldNum" sz="quarter" idx="5"/>
          </p:nvPr>
        </p:nvSpPr>
        <p:spPr/>
        <p:txBody>
          <a:bodyPr/>
          <a:lstStyle/>
          <a:p>
            <a:fld id="{90720952-225C-CA47-A0C5-D371F6E3D929}" type="slidenum">
              <a:rPr lang="en-US" smtClean="0"/>
              <a:t>1</a:t>
            </a:fld>
            <a:endParaRPr lang="en-US"/>
          </a:p>
        </p:txBody>
      </p:sp>
    </p:spTree>
    <p:extLst>
      <p:ext uri="{BB962C8B-B14F-4D97-AF65-F5344CB8AC3E}">
        <p14:creationId xmlns:p14="http://schemas.microsoft.com/office/powerpoint/2010/main" val="3051556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Today’s topic</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encourage you to take handwritten notes. Handwritten notes taken is proven to be the most effective way to learn material</a:t>
            </a:r>
          </a:p>
        </p:txBody>
      </p:sp>
      <p:sp>
        <p:nvSpPr>
          <p:cNvPr id="4" name="Slide Number Placeholder 3"/>
          <p:cNvSpPr>
            <a:spLocks noGrp="1"/>
          </p:cNvSpPr>
          <p:nvPr>
            <p:ph type="sldNum" sz="quarter" idx="5"/>
          </p:nvPr>
        </p:nvSpPr>
        <p:spPr/>
        <p:txBody>
          <a:bodyPr/>
          <a:lstStyle/>
          <a:p>
            <a:fld id="{90720952-225C-CA47-A0C5-D371F6E3D929}" type="slidenum">
              <a:rPr lang="en-US" smtClean="0"/>
              <a:t>2</a:t>
            </a:fld>
            <a:endParaRPr lang="en-US"/>
          </a:p>
        </p:txBody>
      </p:sp>
    </p:spTree>
    <p:extLst>
      <p:ext uri="{BB962C8B-B14F-4D97-AF65-F5344CB8AC3E}">
        <p14:creationId xmlns:p14="http://schemas.microsoft.com/office/powerpoint/2010/main" val="87207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Review agenda.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 sure to mention that questions along the way are encouraged</a:t>
            </a:r>
          </a:p>
        </p:txBody>
      </p:sp>
      <p:sp>
        <p:nvSpPr>
          <p:cNvPr id="4" name="Slide Number Placeholder 3"/>
          <p:cNvSpPr>
            <a:spLocks noGrp="1"/>
          </p:cNvSpPr>
          <p:nvPr>
            <p:ph type="sldNum" sz="quarter" idx="5"/>
          </p:nvPr>
        </p:nvSpPr>
        <p:spPr/>
        <p:txBody>
          <a:bodyPr/>
          <a:lstStyle/>
          <a:p>
            <a:fld id="{90720952-225C-CA47-A0C5-D371F6E3D929}" type="slidenum">
              <a:rPr lang="en-US" smtClean="0"/>
              <a:t>3</a:t>
            </a:fld>
            <a:endParaRPr lang="en-US"/>
          </a:p>
        </p:txBody>
      </p:sp>
    </p:spTree>
    <p:extLst>
      <p:ext uri="{BB962C8B-B14F-4D97-AF65-F5344CB8AC3E}">
        <p14:creationId xmlns:p14="http://schemas.microsoft.com/office/powerpoint/2010/main" val="3396032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purpose of this and the following slide is to emphasize the importance of doing the hard work, in this case the interview prep up front, so that when the interview occurs, there are no surprises and the candidate can perform at the highest level and be offered the job.</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Alexander Ouvoruv was an 18th-century Russian general who believed that pushing limits during practice builds physical and mental strength.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He believed that facing tough conditions before combat makes the actual combat easier. His philosophy was obviously successful because General Suvorov never lost a battle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his quote is often quoted for athletes.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principle is the same, frankly, in any endeavor. The preparation makes the actual event easy.</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4</a:t>
            </a:fld>
            <a:endParaRPr lang="en-US"/>
          </a:p>
        </p:txBody>
      </p:sp>
    </p:spTree>
    <p:extLst>
      <p:ext uri="{BB962C8B-B14F-4D97-AF65-F5344CB8AC3E}">
        <p14:creationId xmlns:p14="http://schemas.microsoft.com/office/powerpoint/2010/main" val="245890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9453B-A8BE-8508-7899-520821FEB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A9B8A-49A1-BF87-C360-4D8C78C95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4E6BE-4DC4-72F7-3DC0-6B5049C3D124}"/>
              </a:ext>
            </a:extLst>
          </p:cNvPr>
          <p:cNvSpPr>
            <a:spLocks noGrp="1"/>
          </p:cNvSpPr>
          <p:nvPr>
            <p:ph type="body" idx="1"/>
          </p:nvPr>
        </p:nvSpPr>
        <p:spPr>
          <a:xfrm>
            <a:off x="685800" y="4400550"/>
            <a:ext cx="5486400" cy="4156428"/>
          </a:xfrm>
        </p:spPr>
        <p:txBody>
          <a:bodyPr/>
          <a:lstStyle/>
          <a:p>
            <a:r>
              <a:rPr lang="en-US" dirty="0">
                <a:latin typeface="Arial" panose="020B0604020202020204" pitchFamily="34" charset="0"/>
                <a:cs typeface="Arial" panose="020B0604020202020204" pitchFamily="34" charset="0"/>
              </a:rPr>
              <a:t>Winston Churchill was an inspirational statesman, orator, and leader who led Britain to victory during WWII</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admire Winston Churchill not only for his accomplishments during wartime, but also for his ability to communicate to the average person in ways that are plainspoken and relatable.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have used this quote often in the past, and what it means to me is that we should always be prepared for an opportunity when it comes our way.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For us today, the point is that when we are in transition, we should always be ready for the eventual interview that will land us our next position. We never know when the opportunity may occur, so we must always be ready.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But interviewing skills are skills that last a lifetime. Indeed, the average person today will hold 12 different positions during their career. Being able to interview well will not only help you secure the next position, but it will also prepare you for promotional opportunities in the future.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Today, we want to talk about the steps you should take to be ready when your interview comes.</a:t>
            </a:r>
          </a:p>
        </p:txBody>
      </p:sp>
      <p:sp>
        <p:nvSpPr>
          <p:cNvPr id="4" name="Slide Number Placeholder 3">
            <a:extLst>
              <a:ext uri="{FF2B5EF4-FFF2-40B4-BE49-F238E27FC236}">
                <a16:creationId xmlns:a16="http://schemas.microsoft.com/office/drawing/2014/main" id="{7F54925C-D250-AC57-FDF8-0F401BB2E92D}"/>
              </a:ext>
            </a:extLst>
          </p:cNvPr>
          <p:cNvSpPr>
            <a:spLocks noGrp="1"/>
          </p:cNvSpPr>
          <p:nvPr>
            <p:ph type="sldNum" sz="quarter" idx="5"/>
          </p:nvPr>
        </p:nvSpPr>
        <p:spPr/>
        <p:txBody>
          <a:bodyPr/>
          <a:lstStyle/>
          <a:p>
            <a:fld id="{90720952-225C-CA47-A0C5-D371F6E3D929}" type="slidenum">
              <a:rPr lang="en-US" smtClean="0"/>
              <a:t>5</a:t>
            </a:fld>
            <a:endParaRPr lang="en-US"/>
          </a:p>
        </p:txBody>
      </p:sp>
    </p:spTree>
    <p:extLst>
      <p:ext uri="{BB962C8B-B14F-4D97-AF65-F5344CB8AC3E}">
        <p14:creationId xmlns:p14="http://schemas.microsoft.com/office/powerpoint/2010/main" val="329800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9150-56EA-45EE-5208-F7B99BA43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0D283-6228-8029-C4F0-600F5C9FA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4ECD9-6CE8-8404-874F-076388F61950}"/>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Briefly review last week’s workshop</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See if there are any questions</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627F88-DE49-F370-4B3C-A6557070C71A}"/>
              </a:ext>
            </a:extLst>
          </p:cNvPr>
          <p:cNvSpPr>
            <a:spLocks noGrp="1"/>
          </p:cNvSpPr>
          <p:nvPr>
            <p:ph type="sldNum" sz="quarter" idx="5"/>
          </p:nvPr>
        </p:nvSpPr>
        <p:spPr/>
        <p:txBody>
          <a:bodyPr/>
          <a:lstStyle/>
          <a:p>
            <a:fld id="{90720952-225C-CA47-A0C5-D371F6E3D929}" type="slidenum">
              <a:rPr lang="en-US" smtClean="0"/>
              <a:t>6</a:t>
            </a:fld>
            <a:endParaRPr lang="en-US"/>
          </a:p>
        </p:txBody>
      </p:sp>
    </p:spTree>
    <p:extLst>
      <p:ext uri="{BB962C8B-B14F-4D97-AF65-F5344CB8AC3E}">
        <p14:creationId xmlns:p14="http://schemas.microsoft.com/office/powerpoint/2010/main" val="4107900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 want to ensure you have accomplished all of the tasks from last week’s workshop well in advance of a scheduled interview.</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is so you can spend the time directly before the interview on the most important pre-interview tasks</a:t>
            </a:r>
          </a:p>
        </p:txBody>
      </p:sp>
      <p:sp>
        <p:nvSpPr>
          <p:cNvPr id="4" name="Slide Number Placeholder 3"/>
          <p:cNvSpPr>
            <a:spLocks noGrp="1"/>
          </p:cNvSpPr>
          <p:nvPr>
            <p:ph type="sldNum" sz="quarter" idx="5"/>
          </p:nvPr>
        </p:nvSpPr>
        <p:spPr/>
        <p:txBody>
          <a:bodyPr/>
          <a:lstStyle/>
          <a:p>
            <a:fld id="{90720952-225C-CA47-A0C5-D371F6E3D929}" type="slidenum">
              <a:rPr lang="en-US" smtClean="0"/>
              <a:t>7</a:t>
            </a:fld>
            <a:endParaRPr lang="en-US"/>
          </a:p>
        </p:txBody>
      </p:sp>
    </p:spTree>
    <p:extLst>
      <p:ext uri="{BB962C8B-B14F-4D97-AF65-F5344CB8AC3E}">
        <p14:creationId xmlns:p14="http://schemas.microsoft.com/office/powerpoint/2010/main" val="127527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06688"/>
          </a:xfrm>
        </p:spPr>
        <p:txBody>
          <a:bodyPr/>
          <a:lstStyle/>
          <a:p>
            <a:endParaRPr lang="en-US" dirty="0"/>
          </a:p>
          <a:p>
            <a:r>
              <a:rPr lang="en-US" dirty="0"/>
              <a:t>These are the things you want to be sure you have accomplished directly before the interview?</a:t>
            </a:r>
          </a:p>
          <a:p>
            <a:endParaRPr lang="en-US" dirty="0"/>
          </a:p>
          <a:p>
            <a:r>
              <a:rPr lang="en-US" dirty="0"/>
              <a:t>You want to dress professionally for a telephone interview because it gets your mind framed for the interview and in the off chance that you may be asked to facetime the interviewers</a:t>
            </a:r>
          </a:p>
        </p:txBody>
      </p:sp>
      <p:sp>
        <p:nvSpPr>
          <p:cNvPr id="4" name="Slide Number Placeholder 3"/>
          <p:cNvSpPr>
            <a:spLocks noGrp="1"/>
          </p:cNvSpPr>
          <p:nvPr>
            <p:ph type="sldNum" sz="quarter" idx="5"/>
          </p:nvPr>
        </p:nvSpPr>
        <p:spPr/>
        <p:txBody>
          <a:bodyPr/>
          <a:lstStyle/>
          <a:p>
            <a:fld id="{90720952-225C-CA47-A0C5-D371F6E3D929}" type="slidenum">
              <a:rPr lang="en-US" smtClean="0"/>
              <a:t>8</a:t>
            </a:fld>
            <a:endParaRPr lang="en-US"/>
          </a:p>
        </p:txBody>
      </p:sp>
    </p:spTree>
    <p:extLst>
      <p:ext uri="{BB962C8B-B14F-4D97-AF65-F5344CB8AC3E}">
        <p14:creationId xmlns:p14="http://schemas.microsoft.com/office/powerpoint/2010/main" val="1959764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E9C18-CA91-849F-E829-16750D986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F9514-7F59-CCC1-64FE-F71AA9FD0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958BC9-CD46-2BB0-42EC-213F4B31F16E}"/>
              </a:ext>
            </a:extLst>
          </p:cNvPr>
          <p:cNvSpPr>
            <a:spLocks noGrp="1"/>
          </p:cNvSpPr>
          <p:nvPr>
            <p:ph type="body" idx="1"/>
          </p:nvPr>
        </p:nvSpPr>
        <p:spPr>
          <a:xfrm>
            <a:off x="685800" y="4400550"/>
            <a:ext cx="5486400" cy="3906688"/>
          </a:xfrm>
        </p:spPr>
        <p:txBody>
          <a:bodyPr/>
          <a:lstStyle/>
          <a:p>
            <a:endParaRPr lang="en-US" dirty="0"/>
          </a:p>
          <a:p>
            <a:r>
              <a:rPr lang="en-US" dirty="0">
                <a:latin typeface="Arial" panose="020B0604020202020204" pitchFamily="34" charset="0"/>
                <a:cs typeface="Arial" panose="020B0604020202020204" pitchFamily="34" charset="0"/>
              </a:rPr>
              <a:t>These are the preparation steps for the interview</a:t>
            </a:r>
          </a:p>
          <a:p>
            <a:endParaRPr lang="en-US" dirty="0"/>
          </a:p>
        </p:txBody>
      </p:sp>
      <p:sp>
        <p:nvSpPr>
          <p:cNvPr id="4" name="Slide Number Placeholder 3">
            <a:extLst>
              <a:ext uri="{FF2B5EF4-FFF2-40B4-BE49-F238E27FC236}">
                <a16:creationId xmlns:a16="http://schemas.microsoft.com/office/drawing/2014/main" id="{67134745-9CCA-FFD1-6AF2-6CC7053392B6}"/>
              </a:ext>
            </a:extLst>
          </p:cNvPr>
          <p:cNvSpPr>
            <a:spLocks noGrp="1"/>
          </p:cNvSpPr>
          <p:nvPr>
            <p:ph type="sldNum" sz="quarter" idx="5"/>
          </p:nvPr>
        </p:nvSpPr>
        <p:spPr/>
        <p:txBody>
          <a:bodyPr/>
          <a:lstStyle/>
          <a:p>
            <a:fld id="{90720952-225C-CA47-A0C5-D371F6E3D929}" type="slidenum">
              <a:rPr lang="en-US" smtClean="0"/>
              <a:t>9</a:t>
            </a:fld>
            <a:endParaRPr lang="en-US"/>
          </a:p>
        </p:txBody>
      </p:sp>
    </p:spTree>
    <p:extLst>
      <p:ext uri="{BB962C8B-B14F-4D97-AF65-F5344CB8AC3E}">
        <p14:creationId xmlns:p14="http://schemas.microsoft.com/office/powerpoint/2010/main" val="307842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8F645-CB2B-1D98-069C-2CC839EA8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F3FE8-C7DB-D821-E38C-AAD8D2FF4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9AE67E-9095-F39A-6BC0-2DD13E8F0C20}"/>
              </a:ext>
            </a:extLst>
          </p:cNvPr>
          <p:cNvSpPr>
            <a:spLocks noGrp="1"/>
          </p:cNvSpPr>
          <p:nvPr>
            <p:ph type="body" idx="1"/>
          </p:nvPr>
        </p:nvSpPr>
        <p:spPr>
          <a:xfrm>
            <a:off x="685800" y="4400550"/>
            <a:ext cx="5486400" cy="3906688"/>
          </a:xfrm>
        </p:spPr>
        <p:txBody>
          <a:bodyPr/>
          <a:lstStyle/>
          <a:p>
            <a:endParaRPr lang="en-US" dirty="0"/>
          </a:p>
          <a:p>
            <a:endParaRPr lang="en-US" dirty="0"/>
          </a:p>
          <a:p>
            <a:r>
              <a:rPr lang="en-US" dirty="0">
                <a:latin typeface="Arial" panose="020B0604020202020204" pitchFamily="34" charset="0"/>
                <a:cs typeface="Arial" panose="020B0604020202020204" pitchFamily="34" charset="0"/>
              </a:rPr>
              <a:t>These are the preparation steps for the interview</a:t>
            </a:r>
          </a:p>
          <a:p>
            <a:endParaRPr lang="en-US" dirty="0"/>
          </a:p>
        </p:txBody>
      </p:sp>
      <p:sp>
        <p:nvSpPr>
          <p:cNvPr id="4" name="Slide Number Placeholder 3">
            <a:extLst>
              <a:ext uri="{FF2B5EF4-FFF2-40B4-BE49-F238E27FC236}">
                <a16:creationId xmlns:a16="http://schemas.microsoft.com/office/drawing/2014/main" id="{2D0844C1-72FB-CE80-E5EC-3D44C2271A77}"/>
              </a:ext>
            </a:extLst>
          </p:cNvPr>
          <p:cNvSpPr>
            <a:spLocks noGrp="1"/>
          </p:cNvSpPr>
          <p:nvPr>
            <p:ph type="sldNum" sz="quarter" idx="5"/>
          </p:nvPr>
        </p:nvSpPr>
        <p:spPr/>
        <p:txBody>
          <a:bodyPr/>
          <a:lstStyle/>
          <a:p>
            <a:fld id="{90720952-225C-CA47-A0C5-D371F6E3D929}" type="slidenum">
              <a:rPr lang="en-US" smtClean="0"/>
              <a:t>10</a:t>
            </a:fld>
            <a:endParaRPr lang="en-US"/>
          </a:p>
        </p:txBody>
      </p:sp>
    </p:spTree>
    <p:extLst>
      <p:ext uri="{BB962C8B-B14F-4D97-AF65-F5344CB8AC3E}">
        <p14:creationId xmlns:p14="http://schemas.microsoft.com/office/powerpoint/2010/main" val="1713219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63980-E6BA-1D96-77D5-DB7D8FD2B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6E0DC-7DFA-9F85-E56E-9011CCF0E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E219D-FB8B-5929-EF25-D6A6D390F3FA}"/>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These are the most common and potentially troublesome interview questions I have seen in my experience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Prepare in advance to answer any and all of them. It’s OK to have notes with you to consult if needed. Being nervous is normal, and your interviewers will not mind you consulting your notes. It shows your preparedness</a:t>
            </a:r>
          </a:p>
        </p:txBody>
      </p:sp>
      <p:sp>
        <p:nvSpPr>
          <p:cNvPr id="4" name="Slide Number Placeholder 3">
            <a:extLst>
              <a:ext uri="{FF2B5EF4-FFF2-40B4-BE49-F238E27FC236}">
                <a16:creationId xmlns:a16="http://schemas.microsoft.com/office/drawing/2014/main" id="{A0D41342-5EDD-BAF5-D8CD-FCA73A0B4D35}"/>
              </a:ext>
            </a:extLst>
          </p:cNvPr>
          <p:cNvSpPr>
            <a:spLocks noGrp="1"/>
          </p:cNvSpPr>
          <p:nvPr>
            <p:ph type="sldNum" sz="quarter" idx="5"/>
          </p:nvPr>
        </p:nvSpPr>
        <p:spPr/>
        <p:txBody>
          <a:bodyPr/>
          <a:lstStyle/>
          <a:p>
            <a:fld id="{90720952-225C-CA47-A0C5-D371F6E3D929}" type="slidenum">
              <a:rPr lang="en-US" smtClean="0"/>
              <a:t>11</a:t>
            </a:fld>
            <a:endParaRPr lang="en-US"/>
          </a:p>
        </p:txBody>
      </p:sp>
    </p:spTree>
    <p:extLst>
      <p:ext uri="{BB962C8B-B14F-4D97-AF65-F5344CB8AC3E}">
        <p14:creationId xmlns:p14="http://schemas.microsoft.com/office/powerpoint/2010/main" val="3086781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394AB-348D-6CD2-C08F-6AF890B81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A4080-8C0C-9D29-77FC-1D17CC5F5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80E18-BA39-5469-FD7A-FE8712826208}"/>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Interview questions continued</a:t>
            </a:r>
          </a:p>
        </p:txBody>
      </p:sp>
      <p:sp>
        <p:nvSpPr>
          <p:cNvPr id="4" name="Slide Number Placeholder 3">
            <a:extLst>
              <a:ext uri="{FF2B5EF4-FFF2-40B4-BE49-F238E27FC236}">
                <a16:creationId xmlns:a16="http://schemas.microsoft.com/office/drawing/2014/main" id="{624130B1-3882-5A69-E0C8-01939F112284}"/>
              </a:ext>
            </a:extLst>
          </p:cNvPr>
          <p:cNvSpPr>
            <a:spLocks noGrp="1"/>
          </p:cNvSpPr>
          <p:nvPr>
            <p:ph type="sldNum" sz="quarter" idx="5"/>
          </p:nvPr>
        </p:nvSpPr>
        <p:spPr/>
        <p:txBody>
          <a:bodyPr/>
          <a:lstStyle/>
          <a:p>
            <a:fld id="{90720952-225C-CA47-A0C5-D371F6E3D929}" type="slidenum">
              <a:rPr lang="en-US" smtClean="0"/>
              <a:t>12</a:t>
            </a:fld>
            <a:endParaRPr lang="en-US"/>
          </a:p>
        </p:txBody>
      </p:sp>
    </p:spTree>
    <p:extLst>
      <p:ext uri="{BB962C8B-B14F-4D97-AF65-F5344CB8AC3E}">
        <p14:creationId xmlns:p14="http://schemas.microsoft.com/office/powerpoint/2010/main" val="739775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6D4E5-4B15-00AD-FF87-8EBEA0F95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C6C90-450E-CC43-3DFB-AC55A6A63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61E79-8209-0A97-A3CC-9940ACB9C989}"/>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Interview questions continued</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7E2E76-0AEC-861C-B219-DBB633AF91E6}"/>
              </a:ext>
            </a:extLst>
          </p:cNvPr>
          <p:cNvSpPr>
            <a:spLocks noGrp="1"/>
          </p:cNvSpPr>
          <p:nvPr>
            <p:ph type="sldNum" sz="quarter" idx="5"/>
          </p:nvPr>
        </p:nvSpPr>
        <p:spPr/>
        <p:txBody>
          <a:bodyPr/>
          <a:lstStyle/>
          <a:p>
            <a:fld id="{90720952-225C-CA47-A0C5-D371F6E3D929}" type="slidenum">
              <a:rPr lang="en-US" smtClean="0"/>
              <a:t>13</a:t>
            </a:fld>
            <a:endParaRPr lang="en-US"/>
          </a:p>
        </p:txBody>
      </p:sp>
    </p:spTree>
    <p:extLst>
      <p:ext uri="{BB962C8B-B14F-4D97-AF65-F5344CB8AC3E}">
        <p14:creationId xmlns:p14="http://schemas.microsoft.com/office/powerpoint/2010/main" val="1783049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C121F-E522-EC80-790A-14CD5D6C8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593EB-DE3C-587C-A6A5-5EFDB2E7B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02E661-36F3-314C-84B9-778F069B42D8}"/>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Interview questions continued</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F48BA85-2704-B4CB-E873-3FE89C37FB83}"/>
              </a:ext>
            </a:extLst>
          </p:cNvPr>
          <p:cNvSpPr>
            <a:spLocks noGrp="1"/>
          </p:cNvSpPr>
          <p:nvPr>
            <p:ph type="sldNum" sz="quarter" idx="5"/>
          </p:nvPr>
        </p:nvSpPr>
        <p:spPr/>
        <p:txBody>
          <a:bodyPr/>
          <a:lstStyle/>
          <a:p>
            <a:fld id="{90720952-225C-CA47-A0C5-D371F6E3D929}" type="slidenum">
              <a:rPr lang="en-US" smtClean="0"/>
              <a:t>14</a:t>
            </a:fld>
            <a:endParaRPr lang="en-US"/>
          </a:p>
        </p:txBody>
      </p:sp>
    </p:spTree>
    <p:extLst>
      <p:ext uri="{BB962C8B-B14F-4D97-AF65-F5344CB8AC3E}">
        <p14:creationId xmlns:p14="http://schemas.microsoft.com/office/powerpoint/2010/main" val="56300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EA88E-54A2-50B8-C345-79803E174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2DC02-F923-DE5D-50F0-AE3AD9D6B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0662D-BD7E-50EF-BBB3-1AFCE01CA71E}"/>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Interview questions continued</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1F044E8-8E48-EC22-66B9-15E4D4662D58}"/>
              </a:ext>
            </a:extLst>
          </p:cNvPr>
          <p:cNvSpPr>
            <a:spLocks noGrp="1"/>
          </p:cNvSpPr>
          <p:nvPr>
            <p:ph type="sldNum" sz="quarter" idx="5"/>
          </p:nvPr>
        </p:nvSpPr>
        <p:spPr/>
        <p:txBody>
          <a:bodyPr/>
          <a:lstStyle/>
          <a:p>
            <a:fld id="{90720952-225C-CA47-A0C5-D371F6E3D929}" type="slidenum">
              <a:rPr lang="en-US" smtClean="0"/>
              <a:t>15</a:t>
            </a:fld>
            <a:endParaRPr lang="en-US"/>
          </a:p>
        </p:txBody>
      </p:sp>
    </p:spTree>
    <p:extLst>
      <p:ext uri="{BB962C8B-B14F-4D97-AF65-F5344CB8AC3E}">
        <p14:creationId xmlns:p14="http://schemas.microsoft.com/office/powerpoint/2010/main" val="26380365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46B91-9B24-C6A4-EB36-114E672D0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11AD3-5D10-AA84-F45C-E67AEC7A9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E8BEA-1B6C-F591-6110-DFA8A7344AAB}"/>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Interview questions continued</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A361743-7C33-7D14-61FE-68BA3DC76F20}"/>
              </a:ext>
            </a:extLst>
          </p:cNvPr>
          <p:cNvSpPr>
            <a:spLocks noGrp="1"/>
          </p:cNvSpPr>
          <p:nvPr>
            <p:ph type="sldNum" sz="quarter" idx="5"/>
          </p:nvPr>
        </p:nvSpPr>
        <p:spPr/>
        <p:txBody>
          <a:bodyPr/>
          <a:lstStyle/>
          <a:p>
            <a:fld id="{90720952-225C-CA47-A0C5-D371F6E3D929}" type="slidenum">
              <a:rPr lang="en-US" smtClean="0"/>
              <a:t>16</a:t>
            </a:fld>
            <a:endParaRPr lang="en-US"/>
          </a:p>
        </p:txBody>
      </p:sp>
    </p:spTree>
    <p:extLst>
      <p:ext uri="{BB962C8B-B14F-4D97-AF65-F5344CB8AC3E}">
        <p14:creationId xmlns:p14="http://schemas.microsoft.com/office/powerpoint/2010/main" val="2275927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1539F-D859-294D-3AE8-C7BA5433A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EA19C-7B40-EE62-98A2-BDE33EF06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996B3-B585-62BB-7077-707B0A9AC089}"/>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Asking thoughtful questions is your opportunity to show your interest in working for this company.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Never, never ask about salary during the first interview!</a:t>
            </a:r>
          </a:p>
        </p:txBody>
      </p:sp>
      <p:sp>
        <p:nvSpPr>
          <p:cNvPr id="4" name="Slide Number Placeholder 3">
            <a:extLst>
              <a:ext uri="{FF2B5EF4-FFF2-40B4-BE49-F238E27FC236}">
                <a16:creationId xmlns:a16="http://schemas.microsoft.com/office/drawing/2014/main" id="{136D7FDF-CAD7-F215-D07C-EDC6BD211231}"/>
              </a:ext>
            </a:extLst>
          </p:cNvPr>
          <p:cNvSpPr>
            <a:spLocks noGrp="1"/>
          </p:cNvSpPr>
          <p:nvPr>
            <p:ph type="sldNum" sz="quarter" idx="5"/>
          </p:nvPr>
        </p:nvSpPr>
        <p:spPr/>
        <p:txBody>
          <a:bodyPr/>
          <a:lstStyle/>
          <a:p>
            <a:fld id="{90720952-225C-CA47-A0C5-D371F6E3D929}" type="slidenum">
              <a:rPr lang="en-US" smtClean="0"/>
              <a:t>17</a:t>
            </a:fld>
            <a:endParaRPr lang="en-US"/>
          </a:p>
        </p:txBody>
      </p:sp>
    </p:spTree>
    <p:extLst>
      <p:ext uri="{BB962C8B-B14F-4D97-AF65-F5344CB8AC3E}">
        <p14:creationId xmlns:p14="http://schemas.microsoft.com/office/powerpoint/2010/main" val="3656622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9336-053C-621E-F83A-DA843C0DD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08F9A-F6B6-33DC-9B83-07514647BE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02998-05E7-94F8-890F-ABD971873325}"/>
              </a:ext>
            </a:extLst>
          </p:cNvPr>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Closing comments are your chance to cement your image in the interviewer's mind.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Remember that there likely will be numerous interviewees so this is just another opportunity to set yourself apart and be remembered</a:t>
            </a:r>
          </a:p>
        </p:txBody>
      </p:sp>
      <p:sp>
        <p:nvSpPr>
          <p:cNvPr id="4" name="Slide Number Placeholder 3">
            <a:extLst>
              <a:ext uri="{FF2B5EF4-FFF2-40B4-BE49-F238E27FC236}">
                <a16:creationId xmlns:a16="http://schemas.microsoft.com/office/drawing/2014/main" id="{359A8A69-CCBE-030C-0936-7AE2AF365B30}"/>
              </a:ext>
            </a:extLst>
          </p:cNvPr>
          <p:cNvSpPr>
            <a:spLocks noGrp="1"/>
          </p:cNvSpPr>
          <p:nvPr>
            <p:ph type="sldNum" sz="quarter" idx="5"/>
          </p:nvPr>
        </p:nvSpPr>
        <p:spPr/>
        <p:txBody>
          <a:bodyPr/>
          <a:lstStyle/>
          <a:p>
            <a:fld id="{90720952-225C-CA47-A0C5-D371F6E3D929}" type="slidenum">
              <a:rPr lang="en-US" smtClean="0"/>
              <a:t>18</a:t>
            </a:fld>
            <a:endParaRPr lang="en-US"/>
          </a:p>
        </p:txBody>
      </p:sp>
    </p:spTree>
    <p:extLst>
      <p:ext uri="{BB962C8B-B14F-4D97-AF65-F5344CB8AC3E}">
        <p14:creationId xmlns:p14="http://schemas.microsoft.com/office/powerpoint/2010/main" val="3707226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and explain each bullet point</a:t>
            </a:r>
          </a:p>
        </p:txBody>
      </p:sp>
      <p:sp>
        <p:nvSpPr>
          <p:cNvPr id="4" name="Slide Number Placeholder 3"/>
          <p:cNvSpPr>
            <a:spLocks noGrp="1"/>
          </p:cNvSpPr>
          <p:nvPr>
            <p:ph type="sldNum" sz="quarter" idx="5"/>
          </p:nvPr>
        </p:nvSpPr>
        <p:spPr/>
        <p:txBody>
          <a:bodyPr/>
          <a:lstStyle/>
          <a:p>
            <a:fld id="{90720952-225C-CA47-A0C5-D371F6E3D929}" type="slidenum">
              <a:rPr lang="en-US" smtClean="0"/>
              <a:t>19</a:t>
            </a:fld>
            <a:endParaRPr lang="en-US"/>
          </a:p>
        </p:txBody>
      </p:sp>
    </p:spTree>
    <p:extLst>
      <p:ext uri="{BB962C8B-B14F-4D97-AF65-F5344CB8AC3E}">
        <p14:creationId xmlns:p14="http://schemas.microsoft.com/office/powerpoint/2010/main" val="3906794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p:txBody>
      </p:sp>
      <p:sp>
        <p:nvSpPr>
          <p:cNvPr id="4" name="Slide Number Placeholder 3"/>
          <p:cNvSpPr>
            <a:spLocks noGrp="1"/>
          </p:cNvSpPr>
          <p:nvPr>
            <p:ph type="sldNum" sz="quarter" idx="5"/>
          </p:nvPr>
        </p:nvSpPr>
        <p:spPr/>
        <p:txBody>
          <a:bodyPr/>
          <a:lstStyle/>
          <a:p>
            <a:fld id="{90720952-225C-CA47-A0C5-D371F6E3D929}" type="slidenum">
              <a:rPr lang="en-US" smtClean="0"/>
              <a:t>20</a:t>
            </a:fld>
            <a:endParaRPr lang="en-US"/>
          </a:p>
        </p:txBody>
      </p:sp>
    </p:spTree>
    <p:extLst>
      <p:ext uri="{BB962C8B-B14F-4D97-AF65-F5344CB8AC3E}">
        <p14:creationId xmlns:p14="http://schemas.microsoft.com/office/powerpoint/2010/main" val="3098368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E7E1-A952-1B22-0FE3-40F15B44E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B8860-C833-8EC0-008E-5D75579D0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57A49-D229-B5DE-C12C-73DDEB00D736}"/>
              </a:ext>
            </a:extLst>
          </p:cNvPr>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or comments about the virtual interview process.</a:t>
            </a:r>
          </a:p>
        </p:txBody>
      </p:sp>
      <p:sp>
        <p:nvSpPr>
          <p:cNvPr id="4" name="Slide Number Placeholder 3">
            <a:extLst>
              <a:ext uri="{FF2B5EF4-FFF2-40B4-BE49-F238E27FC236}">
                <a16:creationId xmlns:a16="http://schemas.microsoft.com/office/drawing/2014/main" id="{03BAEA86-424A-39F4-D148-74D2B839FE86}"/>
              </a:ext>
            </a:extLst>
          </p:cNvPr>
          <p:cNvSpPr>
            <a:spLocks noGrp="1"/>
          </p:cNvSpPr>
          <p:nvPr>
            <p:ph type="sldNum" sz="quarter" idx="5"/>
          </p:nvPr>
        </p:nvSpPr>
        <p:spPr/>
        <p:txBody>
          <a:bodyPr/>
          <a:lstStyle/>
          <a:p>
            <a:fld id="{90720952-225C-CA47-A0C5-D371F6E3D929}" type="slidenum">
              <a:rPr lang="en-US" smtClean="0"/>
              <a:t>21</a:t>
            </a:fld>
            <a:endParaRPr lang="en-US"/>
          </a:p>
        </p:txBody>
      </p:sp>
    </p:spTree>
    <p:extLst>
      <p:ext uri="{BB962C8B-B14F-4D97-AF65-F5344CB8AC3E}">
        <p14:creationId xmlns:p14="http://schemas.microsoft.com/office/powerpoint/2010/main" val="1923205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 over each bullet point and explain as necessary.</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Ask for questions regarding the in-person interview process</a:t>
            </a:r>
          </a:p>
          <a:p>
            <a:endParaRPr lang="en-US" dirty="0"/>
          </a:p>
        </p:txBody>
      </p:sp>
      <p:sp>
        <p:nvSpPr>
          <p:cNvPr id="4" name="Slide Number Placeholder 3"/>
          <p:cNvSpPr>
            <a:spLocks noGrp="1"/>
          </p:cNvSpPr>
          <p:nvPr>
            <p:ph type="sldNum" sz="quarter" idx="5"/>
          </p:nvPr>
        </p:nvSpPr>
        <p:spPr/>
        <p:txBody>
          <a:bodyPr/>
          <a:lstStyle/>
          <a:p>
            <a:fld id="{90720952-225C-CA47-A0C5-D371F6E3D929}" type="slidenum">
              <a:rPr lang="en-US" smtClean="0"/>
              <a:t>22</a:t>
            </a:fld>
            <a:endParaRPr lang="en-US"/>
          </a:p>
        </p:txBody>
      </p:sp>
    </p:spTree>
    <p:extLst>
      <p:ext uri="{BB962C8B-B14F-4D97-AF65-F5344CB8AC3E}">
        <p14:creationId xmlns:p14="http://schemas.microsoft.com/office/powerpoint/2010/main" val="1377899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DB88-1752-3FE8-2EA4-AF5530022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93B2EA-1054-924C-1174-0C68E18627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DD563-57D3-6546-1B17-B36640F34D67}"/>
              </a:ext>
            </a:extLst>
          </p:cNvPr>
          <p:cNvSpPr>
            <a:spLocks noGrp="1"/>
          </p:cNvSpPr>
          <p:nvPr>
            <p:ph type="body" idx="1"/>
          </p:nvPr>
        </p:nvSpPr>
        <p:spPr/>
        <p:txBody>
          <a:bodyPr/>
          <a:lstStyle/>
          <a:p>
            <a:endParaRPr lang="en-US" dirty="0"/>
          </a:p>
          <a:p>
            <a:r>
              <a:rPr lang="en-US" dirty="0"/>
              <a:t>These are additional materials that I’ve used that may be helpful</a:t>
            </a:r>
          </a:p>
        </p:txBody>
      </p:sp>
      <p:sp>
        <p:nvSpPr>
          <p:cNvPr id="4" name="Slide Number Placeholder 3">
            <a:extLst>
              <a:ext uri="{FF2B5EF4-FFF2-40B4-BE49-F238E27FC236}">
                <a16:creationId xmlns:a16="http://schemas.microsoft.com/office/drawing/2014/main" id="{DF8223F4-A6DC-910D-1ADF-DE32987B8D8B}"/>
              </a:ext>
            </a:extLst>
          </p:cNvPr>
          <p:cNvSpPr>
            <a:spLocks noGrp="1"/>
          </p:cNvSpPr>
          <p:nvPr>
            <p:ph type="sldNum" sz="quarter" idx="5"/>
          </p:nvPr>
        </p:nvSpPr>
        <p:spPr/>
        <p:txBody>
          <a:bodyPr/>
          <a:lstStyle/>
          <a:p>
            <a:fld id="{90720952-225C-CA47-A0C5-D371F6E3D929}" type="slidenum">
              <a:rPr lang="en-US" smtClean="0"/>
              <a:t>23</a:t>
            </a:fld>
            <a:endParaRPr lang="en-US"/>
          </a:p>
        </p:txBody>
      </p:sp>
    </p:spTree>
    <p:extLst>
      <p:ext uri="{BB962C8B-B14F-4D97-AF65-F5344CB8AC3E}">
        <p14:creationId xmlns:p14="http://schemas.microsoft.com/office/powerpoint/2010/main" val="3389349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 for questions before the summary as we don’t want to finish the presentation “hanging.” We take questions now then summarize to finish strong.</a:t>
            </a:r>
          </a:p>
        </p:txBody>
      </p:sp>
      <p:sp>
        <p:nvSpPr>
          <p:cNvPr id="4" name="Slide Number Placeholder 3"/>
          <p:cNvSpPr>
            <a:spLocks noGrp="1"/>
          </p:cNvSpPr>
          <p:nvPr>
            <p:ph type="sldNum" sz="quarter" idx="5"/>
          </p:nvPr>
        </p:nvSpPr>
        <p:spPr/>
        <p:txBody>
          <a:bodyPr/>
          <a:lstStyle/>
          <a:p>
            <a:fld id="{90720952-225C-CA47-A0C5-D371F6E3D929}" type="slidenum">
              <a:rPr lang="en-US" smtClean="0"/>
              <a:t>24</a:t>
            </a:fld>
            <a:endParaRPr lang="en-US"/>
          </a:p>
        </p:txBody>
      </p:sp>
    </p:spTree>
    <p:extLst>
      <p:ext uri="{BB962C8B-B14F-4D97-AF65-F5344CB8AC3E}">
        <p14:creationId xmlns:p14="http://schemas.microsoft.com/office/powerpoint/2010/main" val="172114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each bullet point. No questions after this slide</a:t>
            </a:r>
          </a:p>
        </p:txBody>
      </p:sp>
      <p:sp>
        <p:nvSpPr>
          <p:cNvPr id="4" name="Slide Number Placeholder 3"/>
          <p:cNvSpPr>
            <a:spLocks noGrp="1"/>
          </p:cNvSpPr>
          <p:nvPr>
            <p:ph type="sldNum" sz="quarter" idx="5"/>
          </p:nvPr>
        </p:nvSpPr>
        <p:spPr/>
        <p:txBody>
          <a:bodyPr/>
          <a:lstStyle/>
          <a:p>
            <a:fld id="{90720952-225C-CA47-A0C5-D371F6E3D929}" type="slidenum">
              <a:rPr lang="en-US" smtClean="0"/>
              <a:t>25</a:t>
            </a:fld>
            <a:endParaRPr lang="en-US"/>
          </a:p>
        </p:txBody>
      </p:sp>
    </p:spTree>
    <p:extLst>
      <p:ext uri="{BB962C8B-B14F-4D97-AF65-F5344CB8AC3E}">
        <p14:creationId xmlns:p14="http://schemas.microsoft.com/office/powerpoint/2010/main" val="2018607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next week’s agenda.</a:t>
            </a:r>
          </a:p>
          <a:p>
            <a:endParaRPr lang="en-US" dirty="0"/>
          </a:p>
          <a:p>
            <a:r>
              <a:rPr lang="en-US" dirty="0"/>
              <a:t>There likely will be some questions that arise; take those in person after the workshop is concluded</a:t>
            </a:r>
          </a:p>
        </p:txBody>
      </p:sp>
      <p:sp>
        <p:nvSpPr>
          <p:cNvPr id="4" name="Slide Number Placeholder 3"/>
          <p:cNvSpPr>
            <a:spLocks noGrp="1"/>
          </p:cNvSpPr>
          <p:nvPr>
            <p:ph type="sldNum" sz="quarter" idx="5"/>
          </p:nvPr>
        </p:nvSpPr>
        <p:spPr/>
        <p:txBody>
          <a:bodyPr/>
          <a:lstStyle/>
          <a:p>
            <a:fld id="{90720952-225C-CA47-A0C5-D371F6E3D929}" type="slidenum">
              <a:rPr lang="en-US" smtClean="0"/>
              <a:t>26</a:t>
            </a:fld>
            <a:endParaRPr lang="en-US"/>
          </a:p>
        </p:txBody>
      </p:sp>
    </p:spTree>
    <p:extLst>
      <p:ext uri="{BB962C8B-B14F-4D97-AF65-F5344CB8AC3E}">
        <p14:creationId xmlns:p14="http://schemas.microsoft.com/office/powerpoint/2010/main" val="263727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C69D-8593-0CE6-17FD-E62297B19B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3187F3-C65B-93A0-28F5-F758217FEA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FACB52-3C97-EC06-94CE-983690E891FA}"/>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05460CFC-2EE7-D174-BE50-5595DCB71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C3E16-AF49-DC4F-DA4B-B91AEB60BD6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628932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EEC8-2D4B-8802-9D28-B8E0591A4C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28EAD1-384A-8314-CAD9-E6F67EA260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1560C-CA6C-8A95-6F5D-D0B8D594F70D}"/>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268AF3D1-6523-E46E-DC4E-8AB3B9EAA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BDDA0-73C5-FDA3-AE04-7C4F86FBC57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42461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1D4C7-FAC4-190D-ACED-959162F6F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FC0606-EA82-F570-14CD-0619B50619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4E4854-7B85-4EE7-E7A3-62ABAF60D90B}"/>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A2EB5C47-4226-B033-0528-1EE201247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8A846A-3DEE-65BA-6FF6-9387A37DCBB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10758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0F8E-6A92-0F9F-1E57-4B11540DAC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617EDF-93C3-A455-BABC-F9C0123724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C75410-B8C6-3A4A-B758-72ED0A20D7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066C9-4503-15BF-2AFA-45DAEC18AE9E}"/>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6" name="Footer Placeholder 5">
            <a:extLst>
              <a:ext uri="{FF2B5EF4-FFF2-40B4-BE49-F238E27FC236}">
                <a16:creationId xmlns:a16="http://schemas.microsoft.com/office/drawing/2014/main" id="{B738D5DB-F866-BC72-7E3B-6B520E490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5A700-EB3A-6AEA-FCAC-9F51608D8195}"/>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54455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1449-7D7E-2B7E-DD29-C9B8ADCDD3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130A7-BF10-7C8C-94F8-1EA744C1C5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193873-A449-4EFC-1BDC-A175F372F0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C6ED33-F348-9A1D-EE25-88E9FAFD41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BA2FE0-65AE-651B-9A80-275074469E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AC66B7-89AA-6209-3494-51C8101E1873}"/>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8" name="Footer Placeholder 7">
            <a:extLst>
              <a:ext uri="{FF2B5EF4-FFF2-40B4-BE49-F238E27FC236}">
                <a16:creationId xmlns:a16="http://schemas.microsoft.com/office/drawing/2014/main" id="{24B39BF4-4EDA-C28E-742A-83CCA7678C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154B1E-A21E-A346-6617-B8D7272EBBF7}"/>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89449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95B1-5369-A03F-3C5F-B32A0CE6AA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B0C0AC-46CC-7001-7A14-82F16B30D4FF}"/>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4" name="Footer Placeholder 3">
            <a:extLst>
              <a:ext uri="{FF2B5EF4-FFF2-40B4-BE49-F238E27FC236}">
                <a16:creationId xmlns:a16="http://schemas.microsoft.com/office/drawing/2014/main" id="{507E48E4-A05A-B866-C70E-60748B92FB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3A84F6-EA84-4C5A-7927-EA446D10F09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80262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FE7D0D-425B-E222-688A-BF6B399067B5}"/>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3" name="Footer Placeholder 2">
            <a:extLst>
              <a:ext uri="{FF2B5EF4-FFF2-40B4-BE49-F238E27FC236}">
                <a16:creationId xmlns:a16="http://schemas.microsoft.com/office/drawing/2014/main" id="{6BA848D2-3975-AC0D-6AE8-7405583AFD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778A55-EEFF-CA7A-4B70-793D8DC36D14}"/>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3336858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15B3-C5B3-6BF6-FCA1-700032E95B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27FAB2-DB72-0C35-C749-F6CE87059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6CD492-2B0D-3921-B76F-3929C76E7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EDBCD-4B42-DE62-9158-65924BC1F629}"/>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6" name="Footer Placeholder 5">
            <a:extLst>
              <a:ext uri="{FF2B5EF4-FFF2-40B4-BE49-F238E27FC236}">
                <a16:creationId xmlns:a16="http://schemas.microsoft.com/office/drawing/2014/main" id="{D58AAF5D-1BF2-E68D-08C9-8E3B09212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646652-24E1-98C7-AD5C-DBE8157EBEB8}"/>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422351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552B-DD1B-F5C9-5386-00AEF04B19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708B7D-6F1A-2EC1-BD9C-2ECBB80E00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0B3058-73BA-AAEC-D918-610811A22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084FB7-281A-D034-BA00-FA75DA93CA0B}"/>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6" name="Footer Placeholder 5">
            <a:extLst>
              <a:ext uri="{FF2B5EF4-FFF2-40B4-BE49-F238E27FC236}">
                <a16:creationId xmlns:a16="http://schemas.microsoft.com/office/drawing/2014/main" id="{F6022035-7B83-75F4-D2DC-EECB99B9AE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99C49-6D64-F0A2-2838-00A303C1AD1B}"/>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92150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8A90-3EB3-A0AD-E815-9C2265EBDC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665A13-5F11-B5F6-BE67-BED0955F00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4601A-5CCB-5AEE-40F5-C9E3A0CCB547}"/>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3F1C0132-FF50-C9CB-099E-313D32B6A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B0F25-B638-9A25-267A-E78DFD975413}"/>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103648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C100B6-5290-5BE9-DC5F-63587A6EC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2B6828-46A2-44B4-0355-673EB1360B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2858D7-15B6-5466-548B-9716E779D53C}"/>
              </a:ext>
            </a:extLst>
          </p:cNvPr>
          <p:cNvSpPr>
            <a:spLocks noGrp="1"/>
          </p:cNvSpPr>
          <p:nvPr>
            <p:ph type="dt" sz="half" idx="10"/>
          </p:nvPr>
        </p:nvSpPr>
        <p:spPr/>
        <p:txBody>
          <a:body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8B319F6C-99F4-0C5D-91FA-916728663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B71D1-6D16-BC27-FE25-A2B080DE458E}"/>
              </a:ext>
            </a:extLst>
          </p:cNvPr>
          <p:cNvSpPr>
            <a:spLocks noGrp="1"/>
          </p:cNvSpPr>
          <p:nvPr>
            <p:ph type="sldNum" sz="quarter" idx="12"/>
          </p:nvPr>
        </p:nvSpPr>
        <p:spPr/>
        <p:txBody>
          <a:bodyPr/>
          <a:lstStyle/>
          <a:p>
            <a:fld id="{579BB2A9-3342-F84B-999C-5962E86BD14C}" type="slidenum">
              <a:rPr lang="en-US" smtClean="0"/>
              <a:t>‹#›</a:t>
            </a:fld>
            <a:endParaRPr lang="en-US"/>
          </a:p>
        </p:txBody>
      </p:sp>
    </p:spTree>
    <p:extLst>
      <p:ext uri="{BB962C8B-B14F-4D97-AF65-F5344CB8AC3E}">
        <p14:creationId xmlns:p14="http://schemas.microsoft.com/office/powerpoint/2010/main" val="213837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6D134A-5C54-CEAB-FE52-8337520BF4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4962F2-F017-0A9A-7504-F81F3CA47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BFC93C-375F-4A1D-5CA3-9CBA58B1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6F64FB-CCF2-884B-90C7-FA2998696530}" type="datetimeFigureOut">
              <a:rPr lang="en-US" smtClean="0"/>
              <a:t>10/6/26</a:t>
            </a:fld>
            <a:endParaRPr lang="en-US"/>
          </a:p>
        </p:txBody>
      </p:sp>
      <p:sp>
        <p:nvSpPr>
          <p:cNvPr id="5" name="Footer Placeholder 4">
            <a:extLst>
              <a:ext uri="{FF2B5EF4-FFF2-40B4-BE49-F238E27FC236}">
                <a16:creationId xmlns:a16="http://schemas.microsoft.com/office/drawing/2014/main" id="{418D1F83-6278-D7FB-2990-58802DA042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AAD3060-7BC8-936E-2E61-996982CA7F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9BB2A9-3342-F84B-999C-5962E86BD14C}" type="slidenum">
              <a:rPr lang="en-US" smtClean="0"/>
              <a:t>‹#›</a:t>
            </a:fld>
            <a:endParaRPr lang="en-US"/>
          </a:p>
        </p:txBody>
      </p:sp>
    </p:spTree>
    <p:extLst>
      <p:ext uri="{BB962C8B-B14F-4D97-AF65-F5344CB8AC3E}">
        <p14:creationId xmlns:p14="http://schemas.microsoft.com/office/powerpoint/2010/main" val="1069539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16BA-D395-9C6C-9D31-4F0A2D18B4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AC11F5A-93EF-B42F-0A16-0530871D55FB}"/>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79DEF26-A1A4-4F00-CF87-3F43B19ADD0A}"/>
              </a:ext>
            </a:extLst>
          </p:cNvPr>
          <p:cNvSpPr>
            <a:spLocks noGrp="1"/>
          </p:cNvSpPr>
          <p:nvPr>
            <p:ph type="title"/>
          </p:nvPr>
        </p:nvSpPr>
        <p:spPr>
          <a:xfrm>
            <a:off x="805758" y="804397"/>
            <a:ext cx="10402431" cy="886291"/>
          </a:xfrm>
        </p:spPr>
        <p:txBody>
          <a:bodyPr>
            <a:normAutofit/>
          </a:bodyPr>
          <a:lstStyle/>
          <a:p>
            <a:pPr algn="ctr"/>
            <a:r>
              <a:rPr lang="en-US" sz="3600" dirty="0"/>
              <a:t>The Interview Process: A Three-Part Workshop</a:t>
            </a:r>
          </a:p>
        </p:txBody>
      </p:sp>
      <p:pic>
        <p:nvPicPr>
          <p:cNvPr id="4" name="Picture 3">
            <a:extLst>
              <a:ext uri="{FF2B5EF4-FFF2-40B4-BE49-F238E27FC236}">
                <a16:creationId xmlns:a16="http://schemas.microsoft.com/office/drawing/2014/main" id="{91840FEF-CFF7-15BF-661C-651C2DDA745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32D42A20-E661-F8CA-EBE7-D4D9B7AC7065}"/>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835A1837-0C53-C7B3-68C3-97162A9FD944}"/>
              </a:ext>
            </a:extLst>
          </p:cNvPr>
          <p:cNvSpPr txBox="1"/>
          <p:nvPr/>
        </p:nvSpPr>
        <p:spPr>
          <a:xfrm>
            <a:off x="647252" y="1356110"/>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DF2E5440-8323-2D0E-8D6E-733A26A79486}"/>
              </a:ext>
            </a:extLst>
          </p:cNvPr>
          <p:cNvSpPr txBox="1"/>
          <p:nvPr/>
        </p:nvSpPr>
        <p:spPr>
          <a:xfrm>
            <a:off x="616772" y="1690688"/>
            <a:ext cx="10897496" cy="4339650"/>
          </a:xfrm>
          <a:prstGeom prst="rect">
            <a:avLst/>
          </a:prstGeom>
          <a:noFill/>
        </p:spPr>
        <p:txBody>
          <a:bodyPr wrap="square" rtlCol="0">
            <a:spAutoFit/>
          </a:bodyPr>
          <a:lstStyle/>
          <a:p>
            <a:pPr algn="ctr"/>
            <a:r>
              <a:rPr lang="en-US" sz="2800" dirty="0"/>
              <a:t>The Interview Process is a three-part workshop designed not only to get you the interview but also to help you get the job offer. It includes:</a:t>
            </a:r>
          </a:p>
          <a:p>
            <a:pPr algn="ctr"/>
            <a:endParaRPr lang="en-US" sz="2800" dirty="0"/>
          </a:p>
          <a:p>
            <a:pPr algn="ctr">
              <a:lnSpc>
                <a:spcPct val="150000"/>
              </a:lnSpc>
            </a:pPr>
            <a:r>
              <a:rPr lang="en-US" sz="2400" dirty="0"/>
              <a:t>Part 1: Before your interview-Prepare for success</a:t>
            </a:r>
          </a:p>
          <a:p>
            <a:pPr algn="ctr">
              <a:lnSpc>
                <a:spcPct val="150000"/>
              </a:lnSpc>
            </a:pPr>
            <a:r>
              <a:rPr lang="en-US" sz="2400" dirty="0">
                <a:highlight>
                  <a:srgbClr val="FFFF00"/>
                </a:highlight>
              </a:rPr>
              <a:t>Part 2: During your interview-The successful interview</a:t>
            </a:r>
          </a:p>
          <a:p>
            <a:pPr algn="ctr">
              <a:lnSpc>
                <a:spcPct val="150000"/>
              </a:lnSpc>
            </a:pPr>
            <a:r>
              <a:rPr lang="en-US" sz="2400" dirty="0"/>
              <a:t>Part 3: After the interview-Finish strong</a:t>
            </a:r>
          </a:p>
          <a:p>
            <a:pPr algn="ctr"/>
            <a:endParaRPr lang="en-US" sz="2000" dirty="0"/>
          </a:p>
          <a:p>
            <a:pPr algn="ctr"/>
            <a:r>
              <a:rPr lang="en-US" sz="1600" dirty="0"/>
              <a:t>David Giustozzi</a:t>
            </a:r>
          </a:p>
          <a:p>
            <a:pPr algn="ctr"/>
            <a:r>
              <a:rPr lang="en-US" sz="1600" dirty="0"/>
              <a:t>October 8, 2026</a:t>
            </a:r>
          </a:p>
          <a:p>
            <a:pPr algn="ctr"/>
            <a:r>
              <a:rPr lang="en-US" sz="1600" dirty="0"/>
              <a:t>Rev 1</a:t>
            </a:r>
          </a:p>
          <a:p>
            <a:pPr algn="ctr"/>
            <a:r>
              <a:rPr lang="en-US" sz="1600" dirty="0" err="1"/>
              <a:t>dave@absuccesspartners.com</a:t>
            </a:r>
            <a:endParaRPr lang="en-US" sz="1600" dirty="0"/>
          </a:p>
        </p:txBody>
      </p:sp>
    </p:spTree>
    <p:extLst>
      <p:ext uri="{BB962C8B-B14F-4D97-AF65-F5344CB8AC3E}">
        <p14:creationId xmlns:p14="http://schemas.microsoft.com/office/powerpoint/2010/main" val="311829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BB87B-CF05-556D-549A-D010E4738C9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8256AE-FD93-6219-B674-FE59018FBD38}"/>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75D29AE-8DB4-0EBD-559A-238D31055B82}"/>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3B6AD323-4640-015C-EAC5-8B9DAF45A63A}"/>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A23380C2-89E4-7DD8-CCFC-1538E61C8680}"/>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08DA5FEB-790F-526D-8931-AF90C6BE087B}"/>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6F430A91-0B5C-8C23-5079-A78D81EA90A2}"/>
              </a:ext>
            </a:extLst>
          </p:cNvPr>
          <p:cNvSpPr txBox="1"/>
          <p:nvPr/>
        </p:nvSpPr>
        <p:spPr>
          <a:xfrm>
            <a:off x="1484767" y="2328095"/>
            <a:ext cx="9195587" cy="3046988"/>
          </a:xfrm>
          <a:prstGeom prst="rect">
            <a:avLst/>
          </a:prstGeom>
          <a:noFill/>
        </p:spPr>
        <p:txBody>
          <a:bodyPr wrap="square" rtlCol="0">
            <a:spAutoFit/>
          </a:bodyPr>
          <a:lstStyle/>
          <a:p>
            <a:pPr algn="ctr"/>
            <a:r>
              <a:rPr lang="en-US" sz="6000" dirty="0"/>
              <a:t>The Interview Process:</a:t>
            </a:r>
          </a:p>
          <a:p>
            <a:pPr algn="ctr"/>
            <a:r>
              <a:rPr lang="en-US" sz="6000" dirty="0"/>
              <a:t>During Your Interview</a:t>
            </a:r>
          </a:p>
          <a:p>
            <a:pPr algn="ctr"/>
            <a:endParaRPr lang="en-US" sz="2400" dirty="0"/>
          </a:p>
          <a:p>
            <a:pPr algn="ctr"/>
            <a:r>
              <a:rPr lang="en-US" sz="1600" dirty="0"/>
              <a:t>David Giustozzi</a:t>
            </a:r>
          </a:p>
          <a:p>
            <a:pPr algn="ctr"/>
            <a:r>
              <a:rPr lang="en-US" sz="1600" dirty="0"/>
              <a:t>October 8, 2026</a:t>
            </a:r>
          </a:p>
          <a:p>
            <a:pPr algn="ctr"/>
            <a:r>
              <a:rPr lang="en-US" sz="1600" dirty="0" err="1"/>
              <a:t>dave@absuccesspartners.com</a:t>
            </a:r>
            <a:endParaRPr lang="en-US" sz="1600" dirty="0"/>
          </a:p>
        </p:txBody>
      </p:sp>
    </p:spTree>
    <p:extLst>
      <p:ext uri="{BB962C8B-B14F-4D97-AF65-F5344CB8AC3E}">
        <p14:creationId xmlns:p14="http://schemas.microsoft.com/office/powerpoint/2010/main" val="683144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094FF3-F5E4-4095-A5C2-A878E4FC84C7}"/>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49CBC75-346B-666C-BB04-69DEF679F310}"/>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F0C45C57-6F67-027A-6E0E-487090DDEC8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287A3FE-4A4F-042A-F429-FD96BA1D665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EE683CF-64E0-85BC-CB20-6A45E9ED3C72}"/>
              </a:ext>
            </a:extLst>
          </p:cNvPr>
          <p:cNvSpPr txBox="1"/>
          <p:nvPr/>
        </p:nvSpPr>
        <p:spPr>
          <a:xfrm>
            <a:off x="647252" y="1312433"/>
            <a:ext cx="10927976" cy="4616648"/>
          </a:xfrm>
          <a:prstGeom prst="rect">
            <a:avLst/>
          </a:prstGeom>
          <a:noFill/>
        </p:spPr>
        <p:txBody>
          <a:bodyPr wrap="square" rtlCol="0">
            <a:spAutoFit/>
          </a:bodyPr>
          <a:lstStyle/>
          <a:p>
            <a:endParaRPr lang="en-US" sz="2400" dirty="0"/>
          </a:p>
          <a:p>
            <a:r>
              <a:rPr lang="en-US" sz="2400" dirty="0"/>
              <a:t>Today’s Agenda:</a:t>
            </a:r>
          </a:p>
          <a:p>
            <a:endParaRPr lang="en-US" sz="2400" dirty="0"/>
          </a:p>
          <a:p>
            <a:pPr marL="342900" indent="-342900">
              <a:lnSpc>
                <a:spcPct val="150000"/>
              </a:lnSpc>
              <a:buFont typeface="Arial" panose="020B0604020202020204" pitchFamily="34" charset="0"/>
              <a:buChar char="•"/>
            </a:pPr>
            <a:r>
              <a:rPr lang="en-US" sz="2400" dirty="0"/>
              <a:t>Review from last week-Before the interview</a:t>
            </a:r>
          </a:p>
          <a:p>
            <a:pPr marL="342900" indent="-342900">
              <a:lnSpc>
                <a:spcPct val="150000"/>
              </a:lnSpc>
              <a:buFont typeface="Arial" panose="020B0604020202020204" pitchFamily="34" charset="0"/>
              <a:buChar char="•"/>
            </a:pPr>
            <a:r>
              <a:rPr lang="en-US" sz="2400" dirty="0"/>
              <a:t>What you need to know and do during your interview</a:t>
            </a:r>
          </a:p>
          <a:p>
            <a:pPr marL="342900" indent="-342900">
              <a:lnSpc>
                <a:spcPct val="150000"/>
              </a:lnSpc>
              <a:buFont typeface="Arial" panose="020B0604020202020204" pitchFamily="34" charset="0"/>
              <a:buChar char="•"/>
            </a:pPr>
            <a:r>
              <a:rPr lang="en-US" sz="2400" dirty="0"/>
              <a:t>Sample interview questions</a:t>
            </a:r>
          </a:p>
          <a:p>
            <a:pPr marL="342900" indent="-342900">
              <a:lnSpc>
                <a:spcPct val="150000"/>
              </a:lnSpc>
              <a:buFont typeface="Arial" panose="020B0604020202020204" pitchFamily="34" charset="0"/>
              <a:buChar char="•"/>
            </a:pPr>
            <a:r>
              <a:rPr lang="en-US" sz="2400" dirty="0"/>
              <a:t>Questions and answers</a:t>
            </a:r>
          </a:p>
          <a:p>
            <a:pPr marL="342900" indent="-342900">
              <a:lnSpc>
                <a:spcPct val="150000"/>
              </a:lnSpc>
              <a:buFont typeface="Arial" panose="020B0604020202020204" pitchFamily="34" charset="0"/>
              <a:buChar char="•"/>
            </a:pPr>
            <a:r>
              <a:rPr lang="en-US" sz="2400" dirty="0"/>
              <a:t>Summary</a:t>
            </a:r>
          </a:p>
          <a:p>
            <a:endParaRPr lang="en-US" sz="2400" dirty="0"/>
          </a:p>
          <a:p>
            <a:endParaRPr lang="en-US" dirty="0"/>
          </a:p>
        </p:txBody>
      </p:sp>
    </p:spTree>
    <p:extLst>
      <p:ext uri="{BB962C8B-B14F-4D97-AF65-F5344CB8AC3E}">
        <p14:creationId xmlns:p14="http://schemas.microsoft.com/office/powerpoint/2010/main" val="1616520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A66C-6D7C-1A81-567B-A15CC34D846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B8933AB-50F0-8886-A867-DBA3882F545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6A4F240-A7CF-3087-D3B5-EB9ED74FA982}"/>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C00BCA7C-6AAA-AA32-24B8-C0CE1367B67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F4FE05A-E4C9-AA9E-B8DD-B717F07818CE}"/>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05DC3B0-5DEF-844C-7B6D-641D023B8E06}"/>
              </a:ext>
            </a:extLst>
          </p:cNvPr>
          <p:cNvSpPr txBox="1"/>
          <p:nvPr/>
        </p:nvSpPr>
        <p:spPr>
          <a:xfrm>
            <a:off x="647252" y="1312433"/>
            <a:ext cx="10927976" cy="4216539"/>
          </a:xfrm>
          <a:prstGeom prst="rect">
            <a:avLst/>
          </a:prstGeom>
          <a:noFill/>
        </p:spPr>
        <p:txBody>
          <a:bodyPr wrap="square" rtlCol="0">
            <a:spAutoFit/>
          </a:bodyPr>
          <a:lstStyle/>
          <a:p>
            <a:endParaRPr lang="en-US" sz="2400" dirty="0"/>
          </a:p>
          <a:p>
            <a:endParaRPr lang="en-US" sz="2400" dirty="0"/>
          </a:p>
          <a:p>
            <a:endParaRPr lang="en-US" sz="2400" dirty="0"/>
          </a:p>
          <a:p>
            <a:endParaRPr lang="en-US" sz="2400" dirty="0"/>
          </a:p>
          <a:p>
            <a:endParaRPr lang="en-US" sz="2400" dirty="0"/>
          </a:p>
          <a:p>
            <a:pPr algn="ctr"/>
            <a:r>
              <a:rPr lang="en-US" sz="2800" dirty="0"/>
              <a:t>“Train Hard, Fight Easy”</a:t>
            </a:r>
          </a:p>
          <a:p>
            <a:pPr algn="ctr"/>
            <a:endParaRPr lang="en-US" sz="2800" dirty="0"/>
          </a:p>
          <a:p>
            <a:pPr algn="ctr"/>
            <a:r>
              <a:rPr lang="en-US" sz="2800" dirty="0"/>
              <a:t>-Alexander Suvoruv, </a:t>
            </a:r>
          </a:p>
          <a:p>
            <a:pPr algn="ctr"/>
            <a:r>
              <a:rPr lang="en-US" sz="2800" dirty="0"/>
              <a:t>18th-century Russian General</a:t>
            </a:r>
          </a:p>
          <a:p>
            <a:endParaRPr lang="en-US" dirty="0"/>
          </a:p>
          <a:p>
            <a:endParaRPr lang="en-US" dirty="0"/>
          </a:p>
        </p:txBody>
      </p:sp>
    </p:spTree>
    <p:extLst>
      <p:ext uri="{BB962C8B-B14F-4D97-AF65-F5344CB8AC3E}">
        <p14:creationId xmlns:p14="http://schemas.microsoft.com/office/powerpoint/2010/main" val="3917777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0CFF-D208-579B-FC3E-E596EC647EB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E7BD545-3250-0E30-D56B-1FC5CC4D3AAD}"/>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9FEC462-D494-B96A-4AC4-E613B79710F5}"/>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7B650D2C-48CB-060B-FC0C-7F53F7BE8069}"/>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0D795241-422B-ABCF-0EDA-E56F897447D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8DE9356-7F6D-4CED-E577-1744C325E991}"/>
              </a:ext>
            </a:extLst>
          </p:cNvPr>
          <p:cNvSpPr txBox="1"/>
          <p:nvPr/>
        </p:nvSpPr>
        <p:spPr>
          <a:xfrm>
            <a:off x="570368" y="1212844"/>
            <a:ext cx="11045228" cy="4154984"/>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"To each there comes in their lifetime a special moment when they are figuratively tapped on the shoulder and offered the chance to do a very special thing, unique to them and fitted to their talents. What a tragedy if that moment finds them unprepared or unqualified for that which could have been their finest hour.”</a:t>
            </a:r>
          </a:p>
          <a:p>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-Winston Churchill</a:t>
            </a:r>
          </a:p>
        </p:txBody>
      </p:sp>
    </p:spTree>
    <p:extLst>
      <p:ext uri="{BB962C8B-B14F-4D97-AF65-F5344CB8AC3E}">
        <p14:creationId xmlns:p14="http://schemas.microsoft.com/office/powerpoint/2010/main" val="2905440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7A0E-B2C2-AE27-8F50-0C44ACCE2A9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1C5CD99-C058-0971-E193-9EB077399B0C}"/>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6C014E1F-0699-A95D-7A77-5E59D0EEDB0D}"/>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CA1AEA71-91F0-055E-ED9B-D5A2FC7E535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D81297A-5A0A-A2E8-1B40-575EB7059492}"/>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19CFC0C-3A51-7F12-765D-5C2EC334A0A0}"/>
              </a:ext>
            </a:extLst>
          </p:cNvPr>
          <p:cNvSpPr txBox="1"/>
          <p:nvPr/>
        </p:nvSpPr>
        <p:spPr>
          <a:xfrm>
            <a:off x="647252" y="1312433"/>
            <a:ext cx="10927976" cy="5047536"/>
          </a:xfrm>
          <a:prstGeom prst="rect">
            <a:avLst/>
          </a:prstGeom>
          <a:noFill/>
        </p:spPr>
        <p:txBody>
          <a:bodyPr wrap="square" rtlCol="0">
            <a:spAutoFit/>
          </a:bodyPr>
          <a:lstStyle/>
          <a:p>
            <a:r>
              <a:rPr lang="en-US" sz="2400" dirty="0"/>
              <a:t>Last week we covered:</a:t>
            </a:r>
          </a:p>
          <a:p>
            <a:endParaRPr lang="en-US" sz="1600" dirty="0"/>
          </a:p>
          <a:p>
            <a:pPr marL="800100" lvl="1" indent="-342900">
              <a:lnSpc>
                <a:spcPct val="150000"/>
              </a:lnSpc>
              <a:buFont typeface="Arial" panose="020B0604020202020204" pitchFamily="34" charset="0"/>
              <a:buChar char="•"/>
            </a:pPr>
            <a:r>
              <a:rPr lang="en-US" sz="2000" dirty="0"/>
              <a:t>The five stages of grief</a:t>
            </a:r>
          </a:p>
          <a:p>
            <a:pPr marL="800100" lvl="1" indent="-342900">
              <a:lnSpc>
                <a:spcPct val="150000"/>
              </a:lnSpc>
              <a:buFont typeface="Arial" panose="020B0604020202020204" pitchFamily="34" charset="0"/>
              <a:buChar char="•"/>
            </a:pPr>
            <a:r>
              <a:rPr lang="en-US" sz="2000" dirty="0"/>
              <a:t>The five proven steps to getting a job</a:t>
            </a:r>
          </a:p>
          <a:p>
            <a:pPr marL="800100" lvl="1" indent="-342900">
              <a:lnSpc>
                <a:spcPct val="150000"/>
              </a:lnSpc>
              <a:buFont typeface="Arial" panose="020B0604020202020204" pitchFamily="34" charset="0"/>
              <a:buChar char="•"/>
            </a:pPr>
            <a:r>
              <a:rPr lang="en-US" sz="2000" dirty="0"/>
              <a:t>The Action Item List of things to do</a:t>
            </a:r>
          </a:p>
          <a:p>
            <a:pPr marL="800100" lvl="1" indent="-342900">
              <a:lnSpc>
                <a:spcPct val="150000"/>
              </a:lnSpc>
              <a:buFont typeface="Arial" panose="020B0604020202020204" pitchFamily="34" charset="0"/>
              <a:buChar char="•"/>
            </a:pPr>
            <a:r>
              <a:rPr lang="en-US" sz="2000" dirty="0"/>
              <a:t>Interview prep for all interviews</a:t>
            </a:r>
          </a:p>
          <a:p>
            <a:pPr marL="800100" lvl="1" indent="-342900">
              <a:lnSpc>
                <a:spcPct val="150000"/>
              </a:lnSpc>
              <a:buFont typeface="Arial" panose="020B0604020202020204" pitchFamily="34" charset="0"/>
              <a:buChar char="•"/>
            </a:pPr>
            <a:r>
              <a:rPr lang="en-US" sz="2000" dirty="0"/>
              <a:t>Telephone interviews</a:t>
            </a:r>
          </a:p>
          <a:p>
            <a:pPr marL="800100" lvl="1" indent="-342900">
              <a:lnSpc>
                <a:spcPct val="150000"/>
              </a:lnSpc>
              <a:buFont typeface="Arial" panose="020B0604020202020204" pitchFamily="34" charset="0"/>
              <a:buChar char="•"/>
            </a:pPr>
            <a:r>
              <a:rPr lang="en-US" sz="2000" dirty="0"/>
              <a:t>Virtual interviews</a:t>
            </a:r>
          </a:p>
          <a:p>
            <a:pPr marL="800100" lvl="1" indent="-342900">
              <a:lnSpc>
                <a:spcPct val="150000"/>
              </a:lnSpc>
              <a:buFont typeface="Arial" panose="020B0604020202020204" pitchFamily="34" charset="0"/>
              <a:buChar char="•"/>
            </a:pPr>
            <a:r>
              <a:rPr lang="en-US" sz="2000" dirty="0"/>
              <a:t>Asynchronous interviews</a:t>
            </a:r>
          </a:p>
          <a:p>
            <a:pPr marL="800100" lvl="1" indent="-342900">
              <a:lnSpc>
                <a:spcPct val="150000"/>
              </a:lnSpc>
              <a:buFont typeface="Arial" panose="020B0604020202020204" pitchFamily="34" charset="0"/>
              <a:buChar char="•"/>
            </a:pPr>
            <a:r>
              <a:rPr lang="en-US" sz="2000" dirty="0"/>
              <a:t>In-person interviews</a:t>
            </a:r>
            <a:endParaRPr lang="en-US" sz="2400" dirty="0"/>
          </a:p>
          <a:p>
            <a:pPr algn="ctr"/>
            <a:r>
              <a:rPr lang="en-US" sz="2400" dirty="0"/>
              <a:t>Questions from last week?</a:t>
            </a:r>
          </a:p>
          <a:p>
            <a:endParaRPr lang="en-US" dirty="0"/>
          </a:p>
        </p:txBody>
      </p:sp>
    </p:spTree>
    <p:extLst>
      <p:ext uri="{BB962C8B-B14F-4D97-AF65-F5344CB8AC3E}">
        <p14:creationId xmlns:p14="http://schemas.microsoft.com/office/powerpoint/2010/main" val="1086395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35B0-C4A5-B512-6582-1CF193D3C22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7A99970-4F8D-95EF-9AB4-3FF7874F966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0005703-ABE1-E7EE-857F-590830B60AB6}"/>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BBBFC1BC-D96D-ED67-1654-97BD5D815FE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74719ED-9D43-C54E-8228-8D89C0BCB343}"/>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C51EA51-DEB0-244D-921D-942887F1519E}"/>
              </a:ext>
            </a:extLst>
          </p:cNvPr>
          <p:cNvSpPr txBox="1"/>
          <p:nvPr/>
        </p:nvSpPr>
        <p:spPr>
          <a:xfrm>
            <a:off x="369832" y="1243786"/>
            <a:ext cx="11491780" cy="4247317"/>
          </a:xfrm>
          <a:prstGeom prst="rect">
            <a:avLst/>
          </a:prstGeom>
          <a:noFill/>
        </p:spPr>
        <p:txBody>
          <a:bodyPr wrap="square" rtlCol="0">
            <a:spAutoFit/>
          </a:bodyPr>
          <a:lstStyle/>
          <a:p>
            <a:endParaRPr lang="en-US" sz="2400" dirty="0"/>
          </a:p>
          <a:p>
            <a:r>
              <a:rPr lang="en-US" sz="2400" dirty="0"/>
              <a:t>While this week’s session covers when you have your interview, there are tasks that need to be completed before you are prepared to </a:t>
            </a:r>
            <a:r>
              <a:rPr lang="en-US" sz="2400" b="1" i="1" dirty="0"/>
              <a:t>successfully</a:t>
            </a:r>
            <a:r>
              <a:rPr lang="en-US" sz="2400" dirty="0"/>
              <a:t> interview:</a:t>
            </a:r>
          </a:p>
          <a:p>
            <a:endParaRPr lang="en-US" sz="2000" dirty="0"/>
          </a:p>
          <a:p>
            <a:pPr marL="800100" lvl="1" indent="-342900">
              <a:lnSpc>
                <a:spcPct val="150000"/>
              </a:lnSpc>
              <a:buFont typeface="Arial" panose="020B0604020202020204" pitchFamily="34" charset="0"/>
              <a:buChar char="•"/>
            </a:pPr>
            <a:r>
              <a:rPr lang="en-US" sz="2000" dirty="0"/>
              <a:t>All preparation tasks covered in the previous “Before the Interview” session</a:t>
            </a:r>
          </a:p>
          <a:p>
            <a:pPr marL="800100" lvl="1" indent="-342900">
              <a:lnSpc>
                <a:spcPct val="150000"/>
              </a:lnSpc>
              <a:buFont typeface="Arial" panose="020B0604020202020204" pitchFamily="34" charset="0"/>
              <a:buChar char="•"/>
            </a:pPr>
            <a:r>
              <a:rPr lang="en-US" sz="2000" dirty="0"/>
              <a:t>Reviewing potential interview questions</a:t>
            </a:r>
          </a:p>
          <a:p>
            <a:pPr marL="800100" lvl="1" indent="-342900">
              <a:lnSpc>
                <a:spcPct val="150000"/>
              </a:lnSpc>
              <a:buFont typeface="Arial" panose="020B0604020202020204" pitchFamily="34" charset="0"/>
              <a:buChar char="•"/>
            </a:pPr>
            <a:r>
              <a:rPr lang="en-US" sz="2000" dirty="0"/>
              <a:t>Practicing your interview </a:t>
            </a:r>
          </a:p>
          <a:p>
            <a:pPr marL="800100" lvl="1" indent="-342900">
              <a:lnSpc>
                <a:spcPct val="150000"/>
              </a:lnSpc>
              <a:buFont typeface="Arial" panose="020B0604020202020204" pitchFamily="34" charset="0"/>
              <a:buChar char="•"/>
            </a:pPr>
            <a:r>
              <a:rPr lang="en-US" sz="2000" dirty="0"/>
              <a:t>If you have a choice of interview times, choose early morning, or first interview. Why?</a:t>
            </a:r>
          </a:p>
          <a:p>
            <a:endParaRPr lang="en-US" dirty="0"/>
          </a:p>
          <a:p>
            <a:pPr algn="ctr"/>
            <a:endParaRPr lang="en-US" sz="2000" dirty="0"/>
          </a:p>
          <a:p>
            <a:pPr algn="ctr"/>
            <a:r>
              <a:rPr lang="en-US" sz="2000" dirty="0"/>
              <a:t>Remember: You only have one opportunity to make a good first impression!</a:t>
            </a:r>
          </a:p>
        </p:txBody>
      </p:sp>
    </p:spTree>
    <p:extLst>
      <p:ext uri="{BB962C8B-B14F-4D97-AF65-F5344CB8AC3E}">
        <p14:creationId xmlns:p14="http://schemas.microsoft.com/office/powerpoint/2010/main" val="163022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540D4-351F-817C-E8C2-E9EE475BD06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EF468D4-B19B-C9A1-D13C-404AE45B9482}"/>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527214A0-9887-27EE-AAB0-70E54898F0D9}"/>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8444081C-4C97-6A4C-AB84-BF817EE9B1C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92043659-D4B0-8D7F-E5A1-C04646949DE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AF61C295-B984-8CCC-03E3-B22D17180B44}"/>
              </a:ext>
            </a:extLst>
          </p:cNvPr>
          <p:cNvSpPr txBox="1"/>
          <p:nvPr/>
        </p:nvSpPr>
        <p:spPr>
          <a:xfrm>
            <a:off x="647252" y="1312433"/>
            <a:ext cx="10927976" cy="4370427"/>
          </a:xfrm>
          <a:prstGeom prst="rect">
            <a:avLst/>
          </a:prstGeom>
          <a:noFill/>
        </p:spPr>
        <p:txBody>
          <a:bodyPr wrap="square" rtlCol="0">
            <a:spAutoFit/>
          </a:bodyPr>
          <a:lstStyle/>
          <a:p>
            <a:endParaRPr lang="en-US" sz="2400" dirty="0"/>
          </a:p>
          <a:p>
            <a:endParaRPr lang="en-US" sz="2400" dirty="0"/>
          </a:p>
          <a:p>
            <a:r>
              <a:rPr lang="en-US" sz="2400" dirty="0"/>
              <a:t>Directly before the interview prep (all interviews):</a:t>
            </a:r>
          </a:p>
          <a:p>
            <a:endParaRPr lang="en-US" sz="1200" dirty="0"/>
          </a:p>
          <a:p>
            <a:pPr marL="914400" lvl="1" indent="-457200">
              <a:lnSpc>
                <a:spcPct val="150000"/>
              </a:lnSpc>
              <a:buFont typeface="Arial" panose="020B0604020202020204" pitchFamily="34" charset="0"/>
              <a:buChar char="•"/>
            </a:pPr>
            <a:r>
              <a:rPr lang="en-US" sz="2000" dirty="0"/>
              <a:t>Ensure all “Before Your Interview” tasks are complete. Use your checklist to verify</a:t>
            </a:r>
          </a:p>
          <a:p>
            <a:pPr marL="914400" lvl="1" indent="-457200">
              <a:lnSpc>
                <a:spcPct val="150000"/>
              </a:lnSpc>
              <a:buFont typeface="Arial" panose="020B0604020202020204" pitchFamily="34" charset="0"/>
              <a:buChar char="•"/>
            </a:pPr>
            <a:r>
              <a:rPr lang="en-US" sz="2000" dirty="0"/>
              <a:t>If telephone, virtual, or asynchronous, prepare your work area as previously noted</a:t>
            </a:r>
          </a:p>
          <a:p>
            <a:pPr marL="914400" lvl="1" indent="-457200">
              <a:lnSpc>
                <a:spcPct val="150000"/>
              </a:lnSpc>
              <a:buFont typeface="Arial" panose="020B0604020202020204" pitchFamily="34" charset="0"/>
              <a:buChar char="•"/>
            </a:pPr>
            <a:r>
              <a:rPr lang="en-US" sz="2000" dirty="0"/>
              <a:t>Dress professionally for the interview; ensure personal grooming is appropriate.*</a:t>
            </a:r>
          </a:p>
          <a:p>
            <a:pPr marL="914400" lvl="1" indent="-457200">
              <a:lnSpc>
                <a:spcPct val="150000"/>
              </a:lnSpc>
              <a:buFont typeface="Arial" panose="020B0604020202020204" pitchFamily="34" charset="0"/>
              <a:buChar char="•"/>
            </a:pPr>
            <a:r>
              <a:rPr lang="en-US" sz="2000" dirty="0"/>
              <a:t>Key point: Your attitude determines your altitude. What do I mean by that?</a:t>
            </a:r>
          </a:p>
          <a:p>
            <a:endParaRPr lang="en-US" sz="2400" dirty="0"/>
          </a:p>
          <a:p>
            <a:pPr algn="ctr"/>
            <a:r>
              <a:rPr lang="en-US" sz="2000" dirty="0"/>
              <a:t>*Why would you dress professionally for a telephone, virtual, or asynchronous interview?</a:t>
            </a:r>
          </a:p>
          <a:p>
            <a:pPr algn="ctr"/>
            <a:endParaRPr lang="en-US" dirty="0"/>
          </a:p>
          <a:p>
            <a:pPr algn="ctr"/>
            <a:r>
              <a:rPr lang="en-US" sz="1200" dirty="0"/>
              <a:t>Answer: You only have one chance to make a good first impression! When you look successful, you tend to act successful!</a:t>
            </a:r>
          </a:p>
        </p:txBody>
      </p:sp>
    </p:spTree>
    <p:extLst>
      <p:ext uri="{BB962C8B-B14F-4D97-AF65-F5344CB8AC3E}">
        <p14:creationId xmlns:p14="http://schemas.microsoft.com/office/powerpoint/2010/main" val="386661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EE3DF-B08C-AB1D-8290-F142A88D7E9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A6E9B01-063C-4844-8632-7A8AE4D9C32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11E4AC27-4FF5-4AFD-F729-40DD0DE67B2E}"/>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F27F807C-2AE2-6FE6-CE92-79BE4876770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8D85959D-846F-F2BD-EA54-39122D0B2B86}"/>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BC7C4BF4-FC32-1FE8-FCFE-D7E691099313}"/>
              </a:ext>
            </a:extLst>
          </p:cNvPr>
          <p:cNvSpPr txBox="1"/>
          <p:nvPr/>
        </p:nvSpPr>
        <p:spPr>
          <a:xfrm>
            <a:off x="647252" y="1312433"/>
            <a:ext cx="10927976" cy="5201424"/>
          </a:xfrm>
          <a:prstGeom prst="rect">
            <a:avLst/>
          </a:prstGeom>
          <a:noFill/>
        </p:spPr>
        <p:txBody>
          <a:bodyPr wrap="square" rtlCol="0">
            <a:spAutoFit/>
          </a:bodyPr>
          <a:lstStyle/>
          <a:p>
            <a:r>
              <a:rPr lang="en-US" sz="2400" dirty="0"/>
              <a:t>Directly before the interview prep (all interviews, continued):</a:t>
            </a:r>
          </a:p>
          <a:p>
            <a:pPr lvl="1"/>
            <a:endParaRPr lang="en-US" sz="1200" dirty="0"/>
          </a:p>
          <a:p>
            <a:pPr marL="914400" lvl="1" indent="-457200">
              <a:lnSpc>
                <a:spcPct val="150000"/>
              </a:lnSpc>
              <a:buFont typeface="Arial" panose="020B0604020202020204" pitchFamily="34" charset="0"/>
              <a:buChar char="•"/>
            </a:pPr>
            <a:r>
              <a:rPr lang="en-US" sz="2000" dirty="0"/>
              <a:t>Review job description*</a:t>
            </a:r>
          </a:p>
          <a:p>
            <a:pPr marL="914400" lvl="1" indent="-457200">
              <a:lnSpc>
                <a:spcPct val="150000"/>
              </a:lnSpc>
              <a:buFont typeface="Arial" panose="020B0604020202020204" pitchFamily="34" charset="0"/>
              <a:buChar char="•"/>
            </a:pPr>
            <a:r>
              <a:rPr lang="en-US" sz="2000" dirty="0"/>
              <a:t>Review potential interview questions*</a:t>
            </a:r>
          </a:p>
          <a:p>
            <a:pPr marL="914400" lvl="1" indent="-457200">
              <a:lnSpc>
                <a:spcPct val="150000"/>
              </a:lnSpc>
              <a:buFont typeface="Arial" panose="020B0604020202020204" pitchFamily="34" charset="0"/>
              <a:buChar char="•"/>
            </a:pPr>
            <a:r>
              <a:rPr lang="en-US" sz="2000" dirty="0"/>
              <a:t>Use the restroom, wash up, verify personal grooming.</a:t>
            </a:r>
          </a:p>
          <a:p>
            <a:pPr marL="914400" lvl="1" indent="-457200">
              <a:lnSpc>
                <a:spcPct val="150000"/>
              </a:lnSpc>
              <a:buFont typeface="Arial" panose="020B0604020202020204" pitchFamily="34" charset="0"/>
              <a:buChar char="•"/>
            </a:pPr>
            <a:r>
              <a:rPr lang="en-US" sz="2000" dirty="0"/>
              <a:t>Call in at least 10 minutes early for telephone or virtual interviews**</a:t>
            </a:r>
          </a:p>
          <a:p>
            <a:pPr marL="914400" lvl="1" indent="-457200">
              <a:lnSpc>
                <a:spcPct val="150000"/>
              </a:lnSpc>
              <a:buFont typeface="Arial" panose="020B0604020202020204" pitchFamily="34" charset="0"/>
              <a:buChar char="•"/>
            </a:pPr>
            <a:r>
              <a:rPr lang="en-US" sz="2000" dirty="0"/>
              <a:t>For in-person, arrive at the actual interview location at least 15 minutes early**</a:t>
            </a:r>
          </a:p>
          <a:p>
            <a:endParaRPr lang="en-US" sz="1200" dirty="0"/>
          </a:p>
          <a:p>
            <a:r>
              <a:rPr lang="en-US" sz="2000" dirty="0"/>
              <a:t>*This can be done the night before unless your interview is in the afternoon. Your goal is to go into the interview well-prepared, relaxed and confidant, not rushed and nervous.</a:t>
            </a:r>
          </a:p>
          <a:p>
            <a:endParaRPr lang="en-US" sz="1200" dirty="0"/>
          </a:p>
          <a:p>
            <a:r>
              <a:rPr lang="en-US" sz="2000" dirty="0"/>
              <a:t>**Why? Potential technology issues for telephone or virtual interviews. Security or campus size for in-person. Also, arriving early allows you to observe the office vibe</a:t>
            </a:r>
          </a:p>
          <a:p>
            <a:endParaRPr lang="en-US" dirty="0"/>
          </a:p>
          <a:p>
            <a:endParaRPr lang="en-US" dirty="0"/>
          </a:p>
        </p:txBody>
      </p:sp>
    </p:spTree>
    <p:extLst>
      <p:ext uri="{BB962C8B-B14F-4D97-AF65-F5344CB8AC3E}">
        <p14:creationId xmlns:p14="http://schemas.microsoft.com/office/powerpoint/2010/main" val="4192463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50CA-9B4B-BD31-1243-C6ECE7A7C48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DE2C176-2AF9-B4D7-9C27-BA0558826480}"/>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981A3758-4172-B8EB-4A57-BEE66751C2F8}"/>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235D9F1A-B681-AE89-1649-D61357691A8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15C217B2-5D43-5962-6049-DC51E40F329D}"/>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71427F71-BE38-04E7-64E4-35D5C46862E2}"/>
              </a:ext>
            </a:extLst>
          </p:cNvPr>
          <p:cNvSpPr txBox="1"/>
          <p:nvPr/>
        </p:nvSpPr>
        <p:spPr>
          <a:xfrm>
            <a:off x="460637" y="1312433"/>
            <a:ext cx="11199681" cy="4832092"/>
          </a:xfrm>
          <a:prstGeom prst="rect">
            <a:avLst/>
          </a:prstGeom>
          <a:noFill/>
        </p:spPr>
        <p:txBody>
          <a:bodyPr wrap="square" rtlCol="0">
            <a:spAutoFit/>
          </a:bodyPr>
          <a:lstStyle/>
          <a:p>
            <a:r>
              <a:rPr lang="en-US" sz="2400" dirty="0"/>
              <a:t>Directly before the interview prep (all interviews, continued):</a:t>
            </a:r>
          </a:p>
          <a:p>
            <a:endParaRPr lang="en-US" sz="1200" dirty="0"/>
          </a:p>
          <a:p>
            <a:pPr marL="914400" lvl="1" indent="-457200">
              <a:lnSpc>
                <a:spcPct val="150000"/>
              </a:lnSpc>
              <a:buFont typeface="Arial" panose="020B0604020202020204" pitchFamily="34" charset="0"/>
              <a:buChar char="•"/>
            </a:pPr>
            <a:r>
              <a:rPr lang="en-US" sz="2000" dirty="0"/>
              <a:t>Remind yourself that the hiring manager wants to know what you can do for him/her</a:t>
            </a:r>
          </a:p>
          <a:p>
            <a:pPr marL="914400" lvl="1" indent="-457200">
              <a:lnSpc>
                <a:spcPct val="150000"/>
              </a:lnSpc>
              <a:buFont typeface="Arial" panose="020B0604020202020204" pitchFamily="34" charset="0"/>
              <a:buChar char="•"/>
            </a:pPr>
            <a:r>
              <a:rPr lang="en-US" sz="2000" dirty="0"/>
              <a:t>Remember: Use the STAR method. Tell stories of quantifiable accomplishments when answering questions</a:t>
            </a:r>
          </a:p>
          <a:p>
            <a:pPr marL="914400" lvl="1" indent="-457200">
              <a:lnSpc>
                <a:spcPct val="150000"/>
              </a:lnSpc>
              <a:buFont typeface="Arial" panose="020B0604020202020204" pitchFamily="34" charset="0"/>
              <a:buChar char="•"/>
            </a:pPr>
            <a:r>
              <a:rPr lang="en-US" sz="2000" dirty="0"/>
              <a:t>Relax. The few minutes before the interview are a good time for prayer</a:t>
            </a:r>
          </a:p>
          <a:p>
            <a:pPr marL="914400" lvl="1" indent="-457200">
              <a:lnSpc>
                <a:spcPct val="150000"/>
              </a:lnSpc>
              <a:buFont typeface="Arial" panose="020B0604020202020204" pitchFamily="34" charset="0"/>
              <a:buChar char="•"/>
            </a:pPr>
            <a:r>
              <a:rPr lang="en-US" sz="2000" dirty="0"/>
              <a:t>Understand how to handle silence and pauses during the interview (whoever talks first…)</a:t>
            </a:r>
          </a:p>
          <a:p>
            <a:pPr marL="914400" lvl="1" indent="-457200">
              <a:lnSpc>
                <a:spcPct val="150000"/>
              </a:lnSpc>
              <a:buFont typeface="Arial" panose="020B0604020202020204" pitchFamily="34" charset="0"/>
              <a:buChar char="•"/>
            </a:pPr>
            <a:r>
              <a:rPr lang="en-US" sz="2000" dirty="0"/>
              <a:t>Answer all questions fully and truthfully. DO NOT OVERSHARE OR TALK EXCESSIVELY</a:t>
            </a:r>
          </a:p>
          <a:p>
            <a:pPr marL="914400" lvl="1" indent="-457200">
              <a:lnSpc>
                <a:spcPct val="150000"/>
              </a:lnSpc>
              <a:buFont typeface="Arial" panose="020B0604020202020204" pitchFamily="34" charset="0"/>
              <a:buChar char="•"/>
            </a:pPr>
            <a:r>
              <a:rPr lang="en-US" sz="2000" dirty="0"/>
              <a:t>SMILE! Remember: Character, Credibility, and Charisma</a:t>
            </a:r>
          </a:p>
          <a:p>
            <a:pPr marL="457200" indent="-457200">
              <a:buAutoNum type="arabicPeriod"/>
            </a:pPr>
            <a:endParaRPr lang="en-US" sz="1200" dirty="0"/>
          </a:p>
          <a:p>
            <a:pPr algn="ctr"/>
            <a:r>
              <a:rPr lang="en-US" sz="2000" dirty="0"/>
              <a:t>It is up to you to manage the interview and utilize the allotted time productively!</a:t>
            </a:r>
          </a:p>
          <a:p>
            <a:endParaRPr lang="en-US" dirty="0"/>
          </a:p>
        </p:txBody>
      </p:sp>
    </p:spTree>
    <p:extLst>
      <p:ext uri="{BB962C8B-B14F-4D97-AF65-F5344CB8AC3E}">
        <p14:creationId xmlns:p14="http://schemas.microsoft.com/office/powerpoint/2010/main" val="4126667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7ECC9-CD62-A8E6-ABED-F7B42EFEE68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C6182BE-E14B-9283-8711-2F298514E2ED}"/>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EC373C43-DA8C-285B-EA04-E9F9CC38D513}"/>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BE157695-2DB9-7FD5-A2E7-553EC2A2CC0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A900927B-19D9-C2FB-8570-C3AB8742945C}"/>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282A214B-A407-132F-B5A3-AFCBD7CF4B76}"/>
              </a:ext>
            </a:extLst>
          </p:cNvPr>
          <p:cNvSpPr txBox="1"/>
          <p:nvPr/>
        </p:nvSpPr>
        <p:spPr>
          <a:xfrm>
            <a:off x="651734" y="1243706"/>
            <a:ext cx="10927976" cy="5047536"/>
          </a:xfrm>
          <a:prstGeom prst="rect">
            <a:avLst/>
          </a:prstGeom>
          <a:noFill/>
        </p:spPr>
        <p:txBody>
          <a:bodyPr wrap="square" rtlCol="0">
            <a:spAutoFit/>
          </a:bodyPr>
          <a:lstStyle/>
          <a:p>
            <a:endParaRPr lang="en-US" sz="2400" dirty="0"/>
          </a:p>
          <a:p>
            <a:r>
              <a:rPr lang="en-US" sz="2400" dirty="0"/>
              <a:t>Potential interview questions:</a:t>
            </a:r>
          </a:p>
          <a:p>
            <a:endParaRPr lang="en-US" sz="1400" dirty="0"/>
          </a:p>
          <a:p>
            <a:pPr algn="ctr"/>
            <a:r>
              <a:rPr lang="en-US" sz="2400" dirty="0"/>
              <a:t>	</a:t>
            </a:r>
            <a:r>
              <a:rPr lang="en-US" sz="2000" dirty="0"/>
              <a:t>As we go through these, look for loaded questions. What do I mean by that?*</a:t>
            </a:r>
          </a:p>
          <a:p>
            <a:pPr algn="ctr"/>
            <a:endParaRPr lang="en-US" sz="1400" dirty="0"/>
          </a:p>
          <a:p>
            <a:pPr marL="800100" lvl="1" indent="-342900">
              <a:lnSpc>
                <a:spcPct val="150000"/>
              </a:lnSpc>
              <a:buFont typeface="Arial" panose="020B0604020202020204" pitchFamily="34" charset="0"/>
              <a:buChar char="•"/>
            </a:pPr>
            <a:r>
              <a:rPr lang="en-US" sz="2000" dirty="0"/>
              <a:t>Tell me about yourself</a:t>
            </a:r>
          </a:p>
          <a:p>
            <a:pPr marL="800100" lvl="1" indent="-342900">
              <a:lnSpc>
                <a:spcPct val="150000"/>
              </a:lnSpc>
              <a:buFont typeface="Arial" panose="020B0604020202020204" pitchFamily="34" charset="0"/>
              <a:buChar char="•"/>
            </a:pPr>
            <a:r>
              <a:rPr lang="en-US" sz="2000" dirty="0"/>
              <a:t>What do you know about our company and this job?</a:t>
            </a:r>
          </a:p>
          <a:p>
            <a:pPr marL="800100" lvl="1" indent="-342900">
              <a:lnSpc>
                <a:spcPct val="150000"/>
              </a:lnSpc>
              <a:buFont typeface="Arial" panose="020B0604020202020204" pitchFamily="34" charset="0"/>
              <a:buChar char="•"/>
            </a:pPr>
            <a:r>
              <a:rPr lang="en-US" sz="2000" dirty="0"/>
              <a:t>What did you do to prepare for this interview?</a:t>
            </a:r>
          </a:p>
          <a:p>
            <a:pPr marL="800100" lvl="1" indent="-342900">
              <a:lnSpc>
                <a:spcPct val="150000"/>
              </a:lnSpc>
              <a:buFont typeface="Arial" panose="020B0604020202020204" pitchFamily="34" charset="0"/>
              <a:buChar char="•"/>
            </a:pPr>
            <a:r>
              <a:rPr lang="en-US" sz="2000" dirty="0"/>
              <a:t>Why do you think you are the best person for this job?</a:t>
            </a:r>
          </a:p>
          <a:p>
            <a:pPr lvl="1" algn="ctr">
              <a:lnSpc>
                <a:spcPct val="150000"/>
              </a:lnSpc>
            </a:pPr>
            <a:endParaRPr lang="en-US" sz="1400" dirty="0"/>
          </a:p>
          <a:p>
            <a:pPr lvl="1" algn="ctr">
              <a:lnSpc>
                <a:spcPct val="150000"/>
              </a:lnSpc>
            </a:pPr>
            <a:r>
              <a:rPr lang="en-US" sz="1400" dirty="0"/>
              <a:t>*A loaded question seeks to obtain information about you that is not part of the interview and may or may not be appropriate </a:t>
            </a:r>
          </a:p>
          <a:p>
            <a:pPr lvl="1" algn="ctr">
              <a:lnSpc>
                <a:spcPct val="150000"/>
              </a:lnSpc>
            </a:pPr>
            <a:r>
              <a:rPr lang="en-US" sz="1400" dirty="0"/>
              <a:t>Be sure to recognize loaded questions and how to answer them in the correct manner</a:t>
            </a:r>
          </a:p>
          <a:p>
            <a:pPr lvl="1" algn="ctr">
              <a:lnSpc>
                <a:spcPct val="150000"/>
              </a:lnSpc>
            </a:pPr>
            <a:r>
              <a:rPr lang="en-US" sz="1400" dirty="0"/>
              <a:t>Seek to avoid yes/no answers and use the opportunity to highlight your skills and accomplishments</a:t>
            </a:r>
          </a:p>
          <a:p>
            <a:endParaRPr lang="en-US" dirty="0"/>
          </a:p>
        </p:txBody>
      </p:sp>
    </p:spTree>
    <p:extLst>
      <p:ext uri="{BB962C8B-B14F-4D97-AF65-F5344CB8AC3E}">
        <p14:creationId xmlns:p14="http://schemas.microsoft.com/office/powerpoint/2010/main" val="3242498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D5310-DB50-8ED3-100D-99DF6B35570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4EE90C3-1BE1-B61A-06E0-016D1D147D6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6129A65-4498-6031-E2EF-89E07AA8E471}"/>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F698072A-DD60-8A1F-F865-36C6E0CF68E1}"/>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DFD49B0-95FE-5A3A-62F4-9D67DF1AA025}"/>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D8330668-34CE-1FDC-C2E2-2F045AB3761D}"/>
              </a:ext>
            </a:extLst>
          </p:cNvPr>
          <p:cNvSpPr txBox="1"/>
          <p:nvPr/>
        </p:nvSpPr>
        <p:spPr>
          <a:xfrm>
            <a:off x="651734" y="1243706"/>
            <a:ext cx="10927976" cy="3323987"/>
          </a:xfrm>
          <a:prstGeom prst="rect">
            <a:avLst/>
          </a:prstGeom>
          <a:noFill/>
        </p:spPr>
        <p:txBody>
          <a:bodyPr wrap="square" rtlCol="0">
            <a:spAutoFit/>
          </a:bodyPr>
          <a:lstStyle/>
          <a:p>
            <a:endParaRPr lang="en-US" sz="2400" dirty="0"/>
          </a:p>
          <a:p>
            <a:r>
              <a:rPr lang="en-US" sz="2400" dirty="0"/>
              <a:t>Potential interview questions:</a:t>
            </a:r>
          </a:p>
          <a:p>
            <a:endParaRPr lang="en-US" sz="2400" dirty="0"/>
          </a:p>
          <a:p>
            <a:pPr marL="800100" lvl="1" indent="-342900">
              <a:lnSpc>
                <a:spcPct val="150000"/>
              </a:lnSpc>
              <a:buFont typeface="Arial" panose="020B0604020202020204" pitchFamily="34" charset="0"/>
              <a:buChar char="•"/>
            </a:pPr>
            <a:r>
              <a:rPr lang="en-US" sz="2000" dirty="0"/>
              <a:t>Why did you leave your previous job?</a:t>
            </a:r>
          </a:p>
          <a:p>
            <a:pPr marL="800100" lvl="1" indent="-342900">
              <a:lnSpc>
                <a:spcPct val="150000"/>
              </a:lnSpc>
              <a:buFont typeface="Arial" panose="020B0604020202020204" pitchFamily="34" charset="0"/>
              <a:buChar char="•"/>
            </a:pPr>
            <a:r>
              <a:rPr lang="en-US" sz="2000" dirty="0"/>
              <a:t>What would you do if you discovered someone acting unethically?</a:t>
            </a:r>
          </a:p>
          <a:p>
            <a:pPr marL="800100" lvl="1" indent="-342900">
              <a:lnSpc>
                <a:spcPct val="150000"/>
              </a:lnSpc>
              <a:buFont typeface="Arial" panose="020B0604020202020204" pitchFamily="34" charset="0"/>
              <a:buChar char="•"/>
            </a:pPr>
            <a:r>
              <a:rPr lang="en-US" sz="2000" dirty="0"/>
              <a:t>Are you an introvert or an extrovert? Do you like people?</a:t>
            </a:r>
          </a:p>
          <a:p>
            <a:pPr marL="800100" lvl="1" indent="-342900">
              <a:lnSpc>
                <a:spcPct val="150000"/>
              </a:lnSpc>
              <a:buFont typeface="Arial" panose="020B0604020202020204" pitchFamily="34" charset="0"/>
              <a:buChar char="•"/>
            </a:pPr>
            <a:r>
              <a:rPr lang="en-US" sz="2000" dirty="0"/>
              <a:t>How would you describe your communication skills?</a:t>
            </a:r>
          </a:p>
          <a:p>
            <a:endParaRPr lang="en-US" dirty="0"/>
          </a:p>
        </p:txBody>
      </p:sp>
    </p:spTree>
    <p:extLst>
      <p:ext uri="{BB962C8B-B14F-4D97-AF65-F5344CB8AC3E}">
        <p14:creationId xmlns:p14="http://schemas.microsoft.com/office/powerpoint/2010/main" val="1100917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A7901-5678-A710-20C1-5610F39826E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C2E1A92-EE49-ED01-C6A8-B3B1E224E686}"/>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2701D1BA-116E-A9F2-430E-775DD88974F2}"/>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CF530DDB-F6DB-4FA4-F8AD-5BB9C8EE9786}"/>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73ECBE26-98E0-3B2C-D64E-86E4336B247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5185E574-6E8C-8920-7853-2D9272B7CA22}"/>
              </a:ext>
            </a:extLst>
          </p:cNvPr>
          <p:cNvSpPr txBox="1"/>
          <p:nvPr/>
        </p:nvSpPr>
        <p:spPr>
          <a:xfrm>
            <a:off x="651734" y="1243706"/>
            <a:ext cx="10927976" cy="3323987"/>
          </a:xfrm>
          <a:prstGeom prst="rect">
            <a:avLst/>
          </a:prstGeom>
          <a:noFill/>
        </p:spPr>
        <p:txBody>
          <a:bodyPr wrap="square" rtlCol="0">
            <a:spAutoFit/>
          </a:bodyPr>
          <a:lstStyle/>
          <a:p>
            <a:endParaRPr lang="en-US" sz="2400" dirty="0"/>
          </a:p>
          <a:p>
            <a:r>
              <a:rPr lang="en-US" sz="2400" dirty="0"/>
              <a:t>Potential interview questions:</a:t>
            </a:r>
          </a:p>
          <a:p>
            <a:endParaRPr lang="en-US" sz="2400" dirty="0"/>
          </a:p>
          <a:p>
            <a:pPr marL="800100" lvl="1" indent="-342900">
              <a:lnSpc>
                <a:spcPct val="150000"/>
              </a:lnSpc>
              <a:buFont typeface="Arial" panose="020B0604020202020204" pitchFamily="34" charset="0"/>
              <a:buChar char="•"/>
            </a:pPr>
            <a:r>
              <a:rPr lang="en-US" sz="2000" dirty="0"/>
              <a:t>What are your biggest strengths and weaknesses?</a:t>
            </a:r>
          </a:p>
          <a:p>
            <a:pPr marL="800100" lvl="1" indent="-342900">
              <a:lnSpc>
                <a:spcPct val="150000"/>
              </a:lnSpc>
              <a:buFont typeface="Arial" panose="020B0604020202020204" pitchFamily="34" charset="0"/>
              <a:buChar char="•"/>
            </a:pPr>
            <a:r>
              <a:rPr lang="en-US" sz="2000" dirty="0"/>
              <a:t>What is an acceptable number of days to miss work (in a month, year)?</a:t>
            </a:r>
          </a:p>
          <a:p>
            <a:pPr marL="800100" lvl="1" indent="-342900">
              <a:lnSpc>
                <a:spcPct val="150000"/>
              </a:lnSpc>
              <a:buFont typeface="Arial" panose="020B0604020202020204" pitchFamily="34" charset="0"/>
              <a:buChar char="•"/>
            </a:pPr>
            <a:r>
              <a:rPr lang="en-US" sz="2000" dirty="0"/>
              <a:t>Tell me about a time when you failed. How did you recover?</a:t>
            </a:r>
          </a:p>
          <a:p>
            <a:pPr marL="800100" lvl="1" indent="-342900">
              <a:lnSpc>
                <a:spcPct val="150000"/>
              </a:lnSpc>
              <a:buFont typeface="Arial" panose="020B0604020202020204" pitchFamily="34" charset="0"/>
              <a:buChar char="•"/>
            </a:pPr>
            <a:r>
              <a:rPr lang="en-US" sz="2000" dirty="0"/>
              <a:t>How do you handle difficult people at work? What do you do when you have conflict?</a:t>
            </a:r>
          </a:p>
          <a:p>
            <a:endParaRPr lang="en-US" dirty="0"/>
          </a:p>
        </p:txBody>
      </p:sp>
    </p:spTree>
    <p:extLst>
      <p:ext uri="{BB962C8B-B14F-4D97-AF65-F5344CB8AC3E}">
        <p14:creationId xmlns:p14="http://schemas.microsoft.com/office/powerpoint/2010/main" val="1757374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632D7-1278-91D1-826D-8A62D0C748A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FF0BA76-1046-194C-CBF6-FDECA72D6246}"/>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106BAE8-CCE8-E4E7-C2BC-8FAFD4076B8A}"/>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CDE4E059-E76D-A555-91F6-AB4FA77D0155}"/>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80649672-91CA-4E9D-1BBD-36B74CD1CCE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992828F6-7F05-C43A-3792-A93C7AB181F7}"/>
              </a:ext>
            </a:extLst>
          </p:cNvPr>
          <p:cNvSpPr txBox="1"/>
          <p:nvPr/>
        </p:nvSpPr>
        <p:spPr>
          <a:xfrm>
            <a:off x="651734" y="1243706"/>
            <a:ext cx="10927976" cy="3785652"/>
          </a:xfrm>
          <a:prstGeom prst="rect">
            <a:avLst/>
          </a:prstGeom>
          <a:noFill/>
        </p:spPr>
        <p:txBody>
          <a:bodyPr wrap="square" rtlCol="0">
            <a:spAutoFit/>
          </a:bodyPr>
          <a:lstStyle/>
          <a:p>
            <a:endParaRPr lang="en-US" sz="2400" dirty="0"/>
          </a:p>
          <a:p>
            <a:r>
              <a:rPr lang="en-US" sz="2400" dirty="0"/>
              <a:t>Potential interview questions:</a:t>
            </a:r>
          </a:p>
          <a:p>
            <a:endParaRPr lang="en-US" sz="2400" dirty="0"/>
          </a:p>
          <a:p>
            <a:pPr marL="800100" lvl="1" indent="-342900">
              <a:lnSpc>
                <a:spcPct val="150000"/>
              </a:lnSpc>
              <a:buFont typeface="Arial" panose="020B0604020202020204" pitchFamily="34" charset="0"/>
              <a:buChar char="•"/>
            </a:pPr>
            <a:r>
              <a:rPr lang="en-US" sz="2000" dirty="0"/>
              <a:t>Tell me about how your organize your day and any tasks or projects</a:t>
            </a:r>
          </a:p>
          <a:p>
            <a:pPr marL="800100" lvl="1" indent="-342900">
              <a:lnSpc>
                <a:spcPct val="150000"/>
              </a:lnSpc>
              <a:buFont typeface="Arial" panose="020B0604020202020204" pitchFamily="34" charset="0"/>
              <a:buChar char="•"/>
            </a:pPr>
            <a:r>
              <a:rPr lang="en-US" sz="2000" dirty="0"/>
              <a:t>How would your customers describe you?</a:t>
            </a:r>
          </a:p>
          <a:p>
            <a:pPr marL="800100" lvl="1" indent="-342900">
              <a:lnSpc>
                <a:spcPct val="150000"/>
              </a:lnSpc>
              <a:buFont typeface="Arial" panose="020B0604020202020204" pitchFamily="34" charset="0"/>
              <a:buChar char="•"/>
            </a:pPr>
            <a:r>
              <a:rPr lang="en-US" sz="2000" dirty="0"/>
              <a:t>How would your former boss or coworkers describe you?</a:t>
            </a:r>
          </a:p>
          <a:p>
            <a:pPr marL="800100" lvl="1" indent="-342900">
              <a:lnSpc>
                <a:spcPct val="150000"/>
              </a:lnSpc>
              <a:buFont typeface="Arial" panose="020B0604020202020204" pitchFamily="34" charset="0"/>
              <a:buChar char="•"/>
            </a:pPr>
            <a:r>
              <a:rPr lang="en-US" sz="2000" dirty="0"/>
              <a:t>What do you do in your free time?</a:t>
            </a:r>
          </a:p>
          <a:p>
            <a:pPr marL="800100" lvl="1" indent="-342900">
              <a:lnSpc>
                <a:spcPct val="150000"/>
              </a:lnSpc>
              <a:buFont typeface="Arial" panose="020B0604020202020204" pitchFamily="34" charset="0"/>
              <a:buChar char="•"/>
            </a:pPr>
            <a:r>
              <a:rPr lang="en-US" sz="2000" dirty="0"/>
              <a:t>Please describe </a:t>
            </a:r>
            <a:r>
              <a:rPr lang="en-US" sz="2000"/>
              <a:t>your experience with AI</a:t>
            </a:r>
            <a:endParaRPr lang="en-US" sz="2000" dirty="0"/>
          </a:p>
          <a:p>
            <a:endParaRPr lang="en-US" dirty="0"/>
          </a:p>
        </p:txBody>
      </p:sp>
    </p:spTree>
    <p:extLst>
      <p:ext uri="{BB962C8B-B14F-4D97-AF65-F5344CB8AC3E}">
        <p14:creationId xmlns:p14="http://schemas.microsoft.com/office/powerpoint/2010/main" val="18876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78E1B-71C0-8E6F-BE7F-0730B991D0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54A511B-F740-EAC8-7159-0AD89E0C7E7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D4212D42-AD43-4E52-2096-9C4A0DA98C85}"/>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E996306F-1E63-CBEB-2429-2508D688986B}"/>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0EA5EAF-4F8C-4750-B631-B9EA5E88124F}"/>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930A89F-24E5-8BD8-0FDE-9028306C3274}"/>
              </a:ext>
            </a:extLst>
          </p:cNvPr>
          <p:cNvSpPr txBox="1"/>
          <p:nvPr/>
        </p:nvSpPr>
        <p:spPr>
          <a:xfrm>
            <a:off x="651734" y="1243706"/>
            <a:ext cx="10927976" cy="4247317"/>
          </a:xfrm>
          <a:prstGeom prst="rect">
            <a:avLst/>
          </a:prstGeom>
          <a:noFill/>
        </p:spPr>
        <p:txBody>
          <a:bodyPr wrap="square" rtlCol="0">
            <a:spAutoFit/>
          </a:bodyPr>
          <a:lstStyle/>
          <a:p>
            <a:endParaRPr lang="en-US" sz="2400" dirty="0"/>
          </a:p>
          <a:p>
            <a:r>
              <a:rPr lang="en-US" sz="2400" dirty="0"/>
              <a:t>Potential interview questions or other:</a:t>
            </a:r>
          </a:p>
          <a:p>
            <a:endParaRPr lang="en-US" sz="2400" dirty="0"/>
          </a:p>
          <a:p>
            <a:pPr marL="800100" lvl="1" indent="-342900">
              <a:lnSpc>
                <a:spcPct val="150000"/>
              </a:lnSpc>
              <a:buFont typeface="Arial" panose="020B0604020202020204" pitchFamily="34" charset="0"/>
              <a:buChar char="•"/>
            </a:pPr>
            <a:r>
              <a:rPr lang="en-US" sz="2000" dirty="0"/>
              <a:t>What questions didn’t I ask that you expected?</a:t>
            </a:r>
          </a:p>
          <a:p>
            <a:pPr marL="800100" lvl="1" indent="-342900">
              <a:lnSpc>
                <a:spcPct val="150000"/>
              </a:lnSpc>
              <a:buFont typeface="Arial" panose="020B0604020202020204" pitchFamily="34" charset="0"/>
              <a:buChar char="•"/>
            </a:pPr>
            <a:r>
              <a:rPr lang="en-US" sz="2000" dirty="0"/>
              <a:t>Is there anything else we need to know that you have not told us?</a:t>
            </a:r>
          </a:p>
          <a:p>
            <a:pPr marL="800100" lvl="1" indent="-342900">
              <a:lnSpc>
                <a:spcPct val="150000"/>
              </a:lnSpc>
              <a:buFont typeface="Arial" panose="020B0604020202020204" pitchFamily="34" charset="0"/>
              <a:buChar char="•"/>
            </a:pPr>
            <a:r>
              <a:rPr lang="en-US" sz="2000" dirty="0"/>
              <a:t>When can you start?</a:t>
            </a:r>
          </a:p>
          <a:p>
            <a:pPr marL="800100" lvl="1" indent="-342900">
              <a:lnSpc>
                <a:spcPct val="150000"/>
              </a:lnSpc>
              <a:buFont typeface="Arial" panose="020B0604020202020204" pitchFamily="34" charset="0"/>
              <a:buChar char="•"/>
            </a:pPr>
            <a:r>
              <a:rPr lang="en-US" sz="2000" dirty="0"/>
              <a:t>What is your expected salary?</a:t>
            </a:r>
          </a:p>
          <a:p>
            <a:pPr marL="800100" lvl="1" indent="-342900">
              <a:lnSpc>
                <a:spcPct val="150000"/>
              </a:lnSpc>
              <a:buFont typeface="Arial" panose="020B0604020202020204" pitchFamily="34" charset="0"/>
              <a:buChar char="•"/>
            </a:pPr>
            <a:r>
              <a:rPr lang="en-US" sz="2000" dirty="0"/>
              <a:t>For all interview formats, be prepared for a potential after-interview assignment</a:t>
            </a:r>
          </a:p>
          <a:p>
            <a:pPr marL="800100" lvl="1" indent="-342900">
              <a:lnSpc>
                <a:spcPct val="150000"/>
              </a:lnSpc>
              <a:buFont typeface="Arial" panose="020B0604020202020204" pitchFamily="34" charset="0"/>
              <a:buChar char="•"/>
            </a:pPr>
            <a:r>
              <a:rPr lang="en-US" sz="2000" dirty="0"/>
              <a:t>Employers report reduced critical thinking skills of job candidates due to reliance on AI</a:t>
            </a:r>
          </a:p>
          <a:p>
            <a:endParaRPr lang="en-US" dirty="0"/>
          </a:p>
        </p:txBody>
      </p:sp>
    </p:spTree>
    <p:extLst>
      <p:ext uri="{BB962C8B-B14F-4D97-AF65-F5344CB8AC3E}">
        <p14:creationId xmlns:p14="http://schemas.microsoft.com/office/powerpoint/2010/main" val="3182618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542A2-AD7B-078D-A549-EF276E2D4BC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D18351C-B336-0517-B7A0-8535586AA1B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6782A18-BB8F-9857-5E23-8F647A116026}"/>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B920807C-8C41-47A1-F33F-DD1F3EB94AA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4248CA81-0C87-8520-4410-A480DFB891EA}"/>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C1F9861E-57D9-07E9-AB6A-4ED4F5B23DE2}"/>
              </a:ext>
            </a:extLst>
          </p:cNvPr>
          <p:cNvSpPr txBox="1"/>
          <p:nvPr/>
        </p:nvSpPr>
        <p:spPr>
          <a:xfrm>
            <a:off x="651734" y="1243706"/>
            <a:ext cx="10927976" cy="2862322"/>
          </a:xfrm>
          <a:prstGeom prst="rect">
            <a:avLst/>
          </a:prstGeom>
          <a:noFill/>
        </p:spPr>
        <p:txBody>
          <a:bodyPr wrap="square" rtlCol="0">
            <a:spAutoFit/>
          </a:bodyPr>
          <a:lstStyle/>
          <a:p>
            <a:endParaRPr lang="en-US" sz="2400" dirty="0"/>
          </a:p>
          <a:p>
            <a:r>
              <a:rPr lang="en-US" sz="2400" dirty="0"/>
              <a:t>Potential interview questions:</a:t>
            </a:r>
          </a:p>
          <a:p>
            <a:endParaRPr lang="en-US" sz="2400" dirty="0"/>
          </a:p>
          <a:p>
            <a:pPr marL="800100" lvl="1" indent="-342900">
              <a:lnSpc>
                <a:spcPct val="150000"/>
              </a:lnSpc>
              <a:buFont typeface="Arial" panose="020B0604020202020204" pitchFamily="34" charset="0"/>
              <a:buChar char="•"/>
            </a:pPr>
            <a:r>
              <a:rPr lang="en-US" sz="2000" dirty="0"/>
              <a:t>Any further input from OJT Volunteers or other input on potential questions?</a:t>
            </a:r>
          </a:p>
          <a:p>
            <a:pPr>
              <a:lnSpc>
                <a:spcPct val="150000"/>
              </a:lnSpc>
            </a:pPr>
            <a:endParaRPr lang="en-US" sz="2000" dirty="0"/>
          </a:p>
          <a:p>
            <a:pPr marL="342900" indent="-342900">
              <a:lnSpc>
                <a:spcPct val="150000"/>
              </a:lnSpc>
              <a:buFont typeface="Arial" panose="020B0604020202020204" pitchFamily="34" charset="0"/>
              <a:buChar char="•"/>
            </a:pPr>
            <a:endParaRPr lang="en-US" sz="2000" dirty="0"/>
          </a:p>
          <a:p>
            <a:endParaRPr lang="en-US" dirty="0"/>
          </a:p>
        </p:txBody>
      </p:sp>
    </p:spTree>
    <p:extLst>
      <p:ext uri="{BB962C8B-B14F-4D97-AF65-F5344CB8AC3E}">
        <p14:creationId xmlns:p14="http://schemas.microsoft.com/office/powerpoint/2010/main" val="1813864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E859D-8D63-BB7D-3B54-FAC793149BC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FD3B12A-755A-A7C3-220B-ADD7DD45FC6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9FDDB30B-546B-F814-48CA-11EF207F69D1}"/>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DA433117-4ABB-1D7D-46F8-01292263470C}"/>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6A111BFE-047F-7E88-E849-06FC482C6CC4}"/>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5DD0860A-723C-12CD-3594-29684684460D}"/>
              </a:ext>
            </a:extLst>
          </p:cNvPr>
          <p:cNvSpPr txBox="1"/>
          <p:nvPr/>
        </p:nvSpPr>
        <p:spPr>
          <a:xfrm>
            <a:off x="651734" y="1243706"/>
            <a:ext cx="10927976" cy="4493538"/>
          </a:xfrm>
          <a:prstGeom prst="rect">
            <a:avLst/>
          </a:prstGeom>
          <a:noFill/>
        </p:spPr>
        <p:txBody>
          <a:bodyPr wrap="square" rtlCol="0">
            <a:spAutoFit/>
          </a:bodyPr>
          <a:lstStyle/>
          <a:p>
            <a:endParaRPr lang="en-US" sz="1200" dirty="0"/>
          </a:p>
          <a:p>
            <a:r>
              <a:rPr lang="en-US" sz="2400" dirty="0"/>
              <a:t>Questions for you to ask the interviewers:</a:t>
            </a:r>
          </a:p>
          <a:p>
            <a:endParaRPr lang="en-US" sz="1200" dirty="0"/>
          </a:p>
          <a:p>
            <a:pPr marL="800100" lvl="1" indent="-342900">
              <a:lnSpc>
                <a:spcPct val="150000"/>
              </a:lnSpc>
              <a:buFont typeface="Arial" panose="020B0604020202020204" pitchFamily="34" charset="0"/>
              <a:buChar char="•"/>
            </a:pPr>
            <a:r>
              <a:rPr lang="en-US" dirty="0"/>
              <a:t>What are your biggest projects, problems, or priorities right now?</a:t>
            </a:r>
          </a:p>
          <a:p>
            <a:pPr marL="800100" lvl="1" indent="-342900">
              <a:lnSpc>
                <a:spcPct val="150000"/>
              </a:lnSpc>
              <a:buFont typeface="Arial" panose="020B0604020202020204" pitchFamily="34" charset="0"/>
              <a:buChar char="•"/>
            </a:pPr>
            <a:r>
              <a:rPr lang="en-US" dirty="0"/>
              <a:t>What would success look like in this role in a year?</a:t>
            </a:r>
          </a:p>
          <a:p>
            <a:pPr marL="800100" lvl="1" indent="-342900">
              <a:lnSpc>
                <a:spcPct val="150000"/>
              </a:lnSpc>
              <a:buFont typeface="Arial" panose="020B0604020202020204" pitchFamily="34" charset="0"/>
              <a:buChar char="•"/>
            </a:pPr>
            <a:r>
              <a:rPr lang="en-US" dirty="0"/>
              <a:t>What challenges would I face in this position?</a:t>
            </a:r>
          </a:p>
          <a:p>
            <a:pPr marL="800100" lvl="1" indent="-342900">
              <a:lnSpc>
                <a:spcPct val="150000"/>
              </a:lnSpc>
              <a:buFont typeface="Arial" panose="020B0604020202020204" pitchFamily="34" charset="0"/>
              <a:buChar char="•"/>
            </a:pPr>
            <a:r>
              <a:rPr lang="en-US" dirty="0"/>
              <a:t>What are career progression opportunities?</a:t>
            </a:r>
          </a:p>
          <a:p>
            <a:pPr marL="800100" lvl="1" indent="-342900">
              <a:lnSpc>
                <a:spcPct val="150000"/>
              </a:lnSpc>
              <a:buFont typeface="Arial" panose="020B0604020202020204" pitchFamily="34" charset="0"/>
              <a:buChar char="•"/>
            </a:pPr>
            <a:r>
              <a:rPr lang="en-US" dirty="0"/>
              <a:t>What are the next steps in the hiring process?</a:t>
            </a:r>
          </a:p>
          <a:p>
            <a:pPr marL="800100" lvl="1" indent="-342900">
              <a:lnSpc>
                <a:spcPct val="150000"/>
              </a:lnSpc>
              <a:buFont typeface="Arial" panose="020B0604020202020204" pitchFamily="34" charset="0"/>
              <a:buChar char="•"/>
            </a:pPr>
            <a:r>
              <a:rPr lang="en-US" dirty="0"/>
              <a:t>Is there any reason you would not hire me?</a:t>
            </a:r>
          </a:p>
          <a:p>
            <a:endParaRPr lang="en-US" sz="1200" dirty="0"/>
          </a:p>
          <a:p>
            <a:pPr algn="ctr"/>
            <a:r>
              <a:rPr lang="en-US" sz="1600" dirty="0"/>
              <a:t>You may or may not be afforded the opportunity to ask questions. Like everything else, be prepared and use the question time to show preparedness, interest, and confidence! Set yourself apart!</a:t>
            </a:r>
          </a:p>
          <a:p>
            <a:pPr algn="ctr"/>
            <a:r>
              <a:rPr lang="en-US" sz="1600" dirty="0"/>
              <a:t>Remember that your questions should be about how you can help the employer, not about your needs</a:t>
            </a:r>
          </a:p>
          <a:p>
            <a:pPr algn="ctr"/>
            <a:r>
              <a:rPr lang="en-US" sz="1600" dirty="0"/>
              <a:t>Use interviewer answers to describe how you have solved those problems before, or your experience </a:t>
            </a:r>
          </a:p>
        </p:txBody>
      </p:sp>
    </p:spTree>
    <p:extLst>
      <p:ext uri="{BB962C8B-B14F-4D97-AF65-F5344CB8AC3E}">
        <p14:creationId xmlns:p14="http://schemas.microsoft.com/office/powerpoint/2010/main" val="733059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CBAF1-A33F-590C-4F30-90AD6DAC1F5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ED743D5-EC02-B374-7FEA-FFA4160CF5D5}"/>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B8B97BAB-8D3E-0A53-8792-F67293068F71}"/>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D63B12C9-4C1C-B699-ABDD-7F0068DAA38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EAB7BF04-4F10-E4A7-617B-2DD48CF55AE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76BFC66A-C037-5941-AD93-4C11502333B9}"/>
              </a:ext>
            </a:extLst>
          </p:cNvPr>
          <p:cNvSpPr txBox="1"/>
          <p:nvPr/>
        </p:nvSpPr>
        <p:spPr>
          <a:xfrm>
            <a:off x="651734" y="1243706"/>
            <a:ext cx="10927976" cy="4616648"/>
          </a:xfrm>
          <a:prstGeom prst="rect">
            <a:avLst/>
          </a:prstGeom>
          <a:noFill/>
        </p:spPr>
        <p:txBody>
          <a:bodyPr wrap="square" rtlCol="0">
            <a:spAutoFit/>
          </a:bodyPr>
          <a:lstStyle/>
          <a:p>
            <a:endParaRPr lang="en-US" sz="1200" dirty="0"/>
          </a:p>
          <a:p>
            <a:r>
              <a:rPr lang="en-US" sz="2400" dirty="0"/>
              <a:t>At the end of the interview, you may have an opportunity for closing comments. This is your chance to confirm your qualifications and interest and to stand out from the other applicants:</a:t>
            </a:r>
          </a:p>
          <a:p>
            <a:endParaRPr lang="en-US" sz="1200" dirty="0"/>
          </a:p>
          <a:p>
            <a:pPr marL="800100" lvl="1" indent="-342900">
              <a:lnSpc>
                <a:spcPct val="150000"/>
              </a:lnSpc>
              <a:buFont typeface="Arial" panose="020B0604020202020204" pitchFamily="34" charset="0"/>
              <a:buChar char="•"/>
            </a:pPr>
            <a:r>
              <a:rPr lang="en-US" sz="2000" dirty="0"/>
              <a:t>Why you want the job and why you want to work for this company</a:t>
            </a:r>
          </a:p>
          <a:p>
            <a:pPr marL="800100" lvl="1" indent="-342900">
              <a:lnSpc>
                <a:spcPct val="150000"/>
              </a:lnSpc>
              <a:buFont typeface="Arial" panose="020B0604020202020204" pitchFamily="34" charset="0"/>
              <a:buChar char="•"/>
            </a:pPr>
            <a:r>
              <a:rPr lang="en-US" sz="2000" dirty="0"/>
              <a:t>What you bring to the table. Previous accomplishments, work ethic, etc.*</a:t>
            </a:r>
          </a:p>
          <a:p>
            <a:pPr marL="800100" lvl="1" indent="-342900">
              <a:lnSpc>
                <a:spcPct val="150000"/>
              </a:lnSpc>
              <a:buFont typeface="Arial" panose="020B0604020202020204" pitchFamily="34" charset="0"/>
              <a:buChar char="•"/>
            </a:pPr>
            <a:r>
              <a:rPr lang="en-US" sz="2000" dirty="0"/>
              <a:t>Thank the interviewer(s) for their time and ask </a:t>
            </a:r>
            <a:r>
              <a:rPr lang="en-US" sz="2000" i="1" dirty="0"/>
              <a:t>when (not if)</a:t>
            </a:r>
            <a:r>
              <a:rPr lang="en-US" sz="2000" dirty="0"/>
              <a:t> it’s appropriate to follow up</a:t>
            </a:r>
          </a:p>
          <a:p>
            <a:pPr marL="800100" lvl="1" indent="-342900">
              <a:lnSpc>
                <a:spcPct val="150000"/>
              </a:lnSpc>
              <a:buFont typeface="Arial" panose="020B0604020202020204" pitchFamily="34" charset="0"/>
              <a:buChar char="•"/>
            </a:pPr>
            <a:r>
              <a:rPr lang="en-US" sz="2000" dirty="0"/>
              <a:t>End strong and confident</a:t>
            </a:r>
          </a:p>
          <a:p>
            <a:pPr marL="800100" lvl="1" indent="-342900">
              <a:lnSpc>
                <a:spcPct val="150000"/>
              </a:lnSpc>
              <a:buFont typeface="Arial" panose="020B0604020202020204" pitchFamily="34" charset="0"/>
              <a:buChar char="•"/>
            </a:pPr>
            <a:r>
              <a:rPr lang="en-US" sz="2000" dirty="0"/>
              <a:t>If in person, leave a copy of your resume, business card, or something tangible</a:t>
            </a:r>
          </a:p>
          <a:p>
            <a:pPr lvl="1">
              <a:lnSpc>
                <a:spcPct val="150000"/>
              </a:lnSpc>
            </a:pPr>
            <a:r>
              <a:rPr lang="en-US" sz="2000" dirty="0"/>
              <a:t>*This is especially important if you are “more mature.” Why is that?</a:t>
            </a:r>
          </a:p>
          <a:p>
            <a:endParaRPr lang="en-US" dirty="0"/>
          </a:p>
        </p:txBody>
      </p:sp>
    </p:spTree>
    <p:extLst>
      <p:ext uri="{BB962C8B-B14F-4D97-AF65-F5344CB8AC3E}">
        <p14:creationId xmlns:p14="http://schemas.microsoft.com/office/powerpoint/2010/main" val="360199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4FD93-08C0-A9A5-0F62-52FFEECD30B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D598DA1-45C5-C25E-B9CC-53543E5E7DDE}"/>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6695E583-BE91-A0C8-E5D1-5D1F9FA28EC7}"/>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876A3D05-06A7-7BDC-B286-B51BF4978072}"/>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FB2841C3-8681-B329-7534-91311D66C589}"/>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EFD0D248-84CD-3011-9EB7-E04E9FB8E768}"/>
              </a:ext>
            </a:extLst>
          </p:cNvPr>
          <p:cNvSpPr txBox="1"/>
          <p:nvPr/>
        </p:nvSpPr>
        <p:spPr>
          <a:xfrm>
            <a:off x="647252" y="1312433"/>
            <a:ext cx="10927976" cy="3724096"/>
          </a:xfrm>
          <a:prstGeom prst="rect">
            <a:avLst/>
          </a:prstGeom>
          <a:noFill/>
        </p:spPr>
        <p:txBody>
          <a:bodyPr wrap="square" rtlCol="0">
            <a:spAutoFit/>
          </a:bodyPr>
          <a:lstStyle/>
          <a:p>
            <a:pPr algn="ctr"/>
            <a:endParaRPr lang="en-US" sz="2800" dirty="0"/>
          </a:p>
          <a:p>
            <a:pPr algn="ctr"/>
            <a:r>
              <a:rPr lang="en-US" sz="2800" dirty="0"/>
              <a:t> The telephone interview</a:t>
            </a:r>
          </a:p>
          <a:p>
            <a:pPr algn="ctr"/>
            <a:endParaRPr lang="en-US" sz="1200" dirty="0"/>
          </a:p>
          <a:p>
            <a:pPr marL="914400" lvl="1" indent="-457200">
              <a:lnSpc>
                <a:spcPct val="150000"/>
              </a:lnSpc>
              <a:buFont typeface="Arial" panose="020B0604020202020204" pitchFamily="34" charset="0"/>
              <a:buChar char="•"/>
            </a:pPr>
            <a:r>
              <a:rPr lang="en-US" sz="2000" dirty="0"/>
              <a:t>Ensure all preparation steps have been taken</a:t>
            </a:r>
          </a:p>
          <a:p>
            <a:pPr marL="914400" lvl="1" indent="-457200">
              <a:lnSpc>
                <a:spcPct val="150000"/>
              </a:lnSpc>
              <a:buFont typeface="Arial" panose="020B0604020202020204" pitchFamily="34" charset="0"/>
              <a:buChar char="•"/>
            </a:pPr>
            <a:r>
              <a:rPr lang="en-US" sz="2000" dirty="0"/>
              <a:t>You are well prepared; be relaxed and confident</a:t>
            </a:r>
          </a:p>
          <a:p>
            <a:pPr marL="914400" lvl="1" indent="-457200">
              <a:lnSpc>
                <a:spcPct val="150000"/>
              </a:lnSpc>
              <a:buFont typeface="Arial" panose="020B0604020202020204" pitchFamily="34" charset="0"/>
              <a:buChar char="•"/>
            </a:pPr>
            <a:r>
              <a:rPr lang="en-US" sz="2000" dirty="0"/>
              <a:t>Employ the strategies previously discussed</a:t>
            </a:r>
          </a:p>
          <a:p>
            <a:pPr marL="914400" lvl="1" indent="-457200">
              <a:lnSpc>
                <a:spcPct val="150000"/>
              </a:lnSpc>
              <a:buFont typeface="Arial" panose="020B0604020202020204" pitchFamily="34" charset="0"/>
              <a:buChar char="•"/>
            </a:pPr>
            <a:r>
              <a:rPr lang="en-US" sz="2000" dirty="0"/>
              <a:t>Taking notes is a good idea</a:t>
            </a:r>
          </a:p>
          <a:p>
            <a:pPr marL="914400" lvl="1" indent="-457200">
              <a:lnSpc>
                <a:spcPct val="150000"/>
              </a:lnSpc>
              <a:buFont typeface="Arial" panose="020B0604020202020204" pitchFamily="34" charset="0"/>
              <a:buChar char="•"/>
            </a:pPr>
            <a:r>
              <a:rPr lang="en-US" sz="2000" dirty="0"/>
              <a:t>End on a strong note</a:t>
            </a:r>
          </a:p>
          <a:p>
            <a:endParaRPr lang="en-US" dirty="0"/>
          </a:p>
        </p:txBody>
      </p:sp>
    </p:spTree>
    <p:extLst>
      <p:ext uri="{BB962C8B-B14F-4D97-AF65-F5344CB8AC3E}">
        <p14:creationId xmlns:p14="http://schemas.microsoft.com/office/powerpoint/2010/main" val="82007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2A02-390B-1928-8DD8-9DF22E7032C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C4BE249-2E0D-BC03-B1A4-1326C9B7BC5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14113FE4-25CA-F055-E644-C398F19CD048}"/>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A19F1471-18D1-5E36-4BA6-A989BD725A15}"/>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7EE16CF9-1373-CC3B-47BF-4EAE039D0F9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F3641904-5516-333A-43B0-EC1B4645A7B1}"/>
              </a:ext>
            </a:extLst>
          </p:cNvPr>
          <p:cNvSpPr txBox="1"/>
          <p:nvPr/>
        </p:nvSpPr>
        <p:spPr>
          <a:xfrm>
            <a:off x="647252" y="1312433"/>
            <a:ext cx="10927976" cy="5047536"/>
          </a:xfrm>
          <a:prstGeom prst="rect">
            <a:avLst/>
          </a:prstGeom>
          <a:noFill/>
        </p:spPr>
        <p:txBody>
          <a:bodyPr wrap="square" rtlCol="0">
            <a:spAutoFit/>
          </a:bodyPr>
          <a:lstStyle/>
          <a:p>
            <a:pPr algn="ctr"/>
            <a:r>
              <a:rPr lang="en-US" sz="2800" dirty="0"/>
              <a:t>The virtual interview</a:t>
            </a:r>
            <a:endParaRPr lang="en-US" sz="1200" dirty="0"/>
          </a:p>
          <a:p>
            <a:pPr marL="914400" lvl="1" indent="-457200">
              <a:lnSpc>
                <a:spcPct val="150000"/>
              </a:lnSpc>
              <a:buFont typeface="Arial" panose="020B0604020202020204" pitchFamily="34" charset="0"/>
              <a:buChar char="•"/>
            </a:pPr>
            <a:r>
              <a:rPr lang="en-US" sz="2000" dirty="0"/>
              <a:t>Ensure all preparation steps have been taken.</a:t>
            </a:r>
          </a:p>
          <a:p>
            <a:pPr marL="914400" lvl="1" indent="-457200">
              <a:lnSpc>
                <a:spcPct val="150000"/>
              </a:lnSpc>
              <a:buFont typeface="Arial" panose="020B0604020202020204" pitchFamily="34" charset="0"/>
              <a:buChar char="•"/>
            </a:pPr>
            <a:r>
              <a:rPr lang="en-US" sz="2000" dirty="0"/>
              <a:t>You are well prepared, be relaxed and confidant</a:t>
            </a:r>
          </a:p>
          <a:p>
            <a:pPr marL="914400" lvl="1" indent="-457200">
              <a:lnSpc>
                <a:spcPct val="150000"/>
              </a:lnSpc>
              <a:buFont typeface="Arial" panose="020B0604020202020204" pitchFamily="34" charset="0"/>
              <a:buChar char="•"/>
            </a:pPr>
            <a:r>
              <a:rPr lang="en-US" sz="2000" dirty="0"/>
              <a:t>Employ the strategies previously discussed</a:t>
            </a:r>
          </a:p>
          <a:p>
            <a:pPr marL="914400" lvl="1" indent="-457200">
              <a:lnSpc>
                <a:spcPct val="150000"/>
              </a:lnSpc>
              <a:buFont typeface="Arial" panose="020B0604020202020204" pitchFamily="34" charset="0"/>
              <a:buChar char="•"/>
            </a:pPr>
            <a:r>
              <a:rPr lang="en-US" sz="2000" dirty="0"/>
              <a:t>Ensure you look into the camera,  not the middle of the screen</a:t>
            </a:r>
          </a:p>
          <a:p>
            <a:pPr marL="914400" lvl="1" indent="-457200">
              <a:lnSpc>
                <a:spcPct val="150000"/>
              </a:lnSpc>
              <a:buFont typeface="Arial" panose="020B0604020202020204" pitchFamily="34" charset="0"/>
              <a:buChar char="•"/>
            </a:pPr>
            <a:r>
              <a:rPr lang="en-US" sz="2000" dirty="0"/>
              <a:t>Taking notes is a good idea</a:t>
            </a:r>
          </a:p>
          <a:p>
            <a:pPr marL="914400" lvl="1" indent="-457200">
              <a:lnSpc>
                <a:spcPct val="150000"/>
              </a:lnSpc>
              <a:buFont typeface="Arial" panose="020B0604020202020204" pitchFamily="34" charset="0"/>
              <a:buChar char="•"/>
            </a:pPr>
            <a:r>
              <a:rPr lang="en-US" sz="2000" dirty="0"/>
              <a:t>End on a strong note</a:t>
            </a:r>
          </a:p>
          <a:p>
            <a:pPr marL="914400" lvl="1" indent="-457200">
              <a:lnSpc>
                <a:spcPct val="150000"/>
              </a:lnSpc>
              <a:buFont typeface="Arial" panose="020B0604020202020204" pitchFamily="34" charset="0"/>
              <a:buChar char="•"/>
            </a:pPr>
            <a:r>
              <a:rPr lang="en-US" sz="2000" dirty="0"/>
              <a:t>Be prepared for AI assisted interviews that check for cheating/person swapping:</a:t>
            </a:r>
          </a:p>
          <a:p>
            <a:pPr marL="1371600" lvl="2" indent="-457200">
              <a:buFont typeface="Arial" panose="020B0604020202020204" pitchFamily="34" charset="0"/>
              <a:buChar char="•"/>
            </a:pPr>
            <a:r>
              <a:rPr lang="en-US" sz="1600" dirty="0"/>
              <a:t>Monitor eye movement-Checks for interviewer use of AI prepared script</a:t>
            </a:r>
          </a:p>
          <a:p>
            <a:pPr marL="1371600" lvl="2" indent="-457200">
              <a:buFont typeface="Arial" panose="020B0604020202020204" pitchFamily="34" charset="0"/>
              <a:buChar char="•"/>
            </a:pPr>
            <a:r>
              <a:rPr lang="en-US" sz="1600" dirty="0"/>
              <a:t>To remove Zoom background, share screen, pan camera around the room, wave/display hands </a:t>
            </a:r>
          </a:p>
          <a:p>
            <a:pPr marL="1371600" lvl="2" indent="-457200">
              <a:buFont typeface="Arial" panose="020B0604020202020204" pitchFamily="34" charset="0"/>
              <a:buChar char="•"/>
            </a:pPr>
            <a:r>
              <a:rPr lang="en-US" sz="1600" dirty="0"/>
              <a:t>IP address verification</a:t>
            </a:r>
          </a:p>
          <a:p>
            <a:endParaRPr lang="en-US" dirty="0"/>
          </a:p>
          <a:p>
            <a:endParaRPr lang="en-US" dirty="0"/>
          </a:p>
        </p:txBody>
      </p:sp>
    </p:spTree>
    <p:extLst>
      <p:ext uri="{BB962C8B-B14F-4D97-AF65-F5344CB8AC3E}">
        <p14:creationId xmlns:p14="http://schemas.microsoft.com/office/powerpoint/2010/main" val="376020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23E44-FD5F-4F39-3416-3F62F8752F3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B343E04-5658-6F36-3A79-F314290A4A7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1F4DE98-B708-5B29-88E1-FABD7C946670}"/>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A2AEAA06-14F3-7306-8C85-48CF8CC5DABE}"/>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B6762D10-EC36-740C-5E03-CB931AE1A826}"/>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6D7B2D93-9F7A-3140-248B-EB05E0416896}"/>
              </a:ext>
            </a:extLst>
          </p:cNvPr>
          <p:cNvSpPr txBox="1"/>
          <p:nvPr/>
        </p:nvSpPr>
        <p:spPr>
          <a:xfrm>
            <a:off x="647252" y="1312433"/>
            <a:ext cx="10927976" cy="3939540"/>
          </a:xfrm>
          <a:prstGeom prst="rect">
            <a:avLst/>
          </a:prstGeom>
          <a:noFill/>
        </p:spPr>
        <p:txBody>
          <a:bodyPr wrap="square" rtlCol="0">
            <a:spAutoFit/>
          </a:bodyPr>
          <a:lstStyle/>
          <a:p>
            <a:pPr algn="ctr"/>
            <a:r>
              <a:rPr lang="en-US" sz="2800" dirty="0"/>
              <a:t>The asynchronous interview</a:t>
            </a:r>
          </a:p>
          <a:p>
            <a:pPr algn="ctr"/>
            <a:endParaRPr lang="en-US" sz="1200" dirty="0"/>
          </a:p>
          <a:p>
            <a:pPr marL="342900" indent="-342900">
              <a:buFont typeface="Arial" panose="020B0604020202020204" pitchFamily="34" charset="0"/>
              <a:buChar char="•"/>
            </a:pPr>
            <a:r>
              <a:rPr lang="en-US" sz="2400" dirty="0"/>
              <a:t>An asynchronous interview is one in which you will be asked to answer prerecorded questions online while being recorded.</a:t>
            </a:r>
          </a:p>
          <a:p>
            <a:endParaRPr lang="en-US" sz="2400" dirty="0"/>
          </a:p>
          <a:p>
            <a:pPr marL="800100" lvl="1" indent="-342900">
              <a:buFont typeface="Wingdings" pitchFamily="2" charset="2"/>
              <a:buChar char="Ø"/>
            </a:pPr>
            <a:r>
              <a:rPr lang="en-US" sz="2400" dirty="0"/>
              <a:t>Preparation is identical as for telephone, virtual, and in-person interviews</a:t>
            </a:r>
          </a:p>
          <a:p>
            <a:pPr marL="800100" lvl="1" indent="-342900">
              <a:buFont typeface="Wingdings" pitchFamily="2" charset="2"/>
              <a:buChar char="Ø"/>
            </a:pPr>
            <a:r>
              <a:rPr lang="en-US" sz="2400" dirty="0"/>
              <a:t>As with a virtual interview, be sure to look into the camera, not the screen</a:t>
            </a:r>
          </a:p>
          <a:p>
            <a:pPr marL="800100" lvl="1" indent="-342900">
              <a:buFont typeface="Wingdings" pitchFamily="2" charset="2"/>
              <a:buChar char="Ø"/>
            </a:pPr>
            <a:r>
              <a:rPr lang="en-US" sz="2400" dirty="0"/>
              <a:t>Review and change, if allowed and needed, your answers before submitting</a:t>
            </a:r>
          </a:p>
          <a:p>
            <a:endParaRPr lang="en-US" sz="2400" dirty="0"/>
          </a:p>
          <a:p>
            <a:pPr algn="ctr"/>
            <a:r>
              <a:rPr lang="en-US" sz="2400" dirty="0"/>
              <a:t>Review the OJT document “Virtual Interview Checklist”</a:t>
            </a:r>
          </a:p>
          <a:p>
            <a:endParaRPr lang="en-US" dirty="0"/>
          </a:p>
        </p:txBody>
      </p:sp>
    </p:spTree>
    <p:extLst>
      <p:ext uri="{BB962C8B-B14F-4D97-AF65-F5344CB8AC3E}">
        <p14:creationId xmlns:p14="http://schemas.microsoft.com/office/powerpoint/2010/main" val="4183612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FA44E-94FD-03E8-6841-7E01884F765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A29F011-B503-2A78-003D-3901410B3B66}"/>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EBC0554-7970-A400-F6B8-C11EE0C5929F}"/>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F39CD1BC-CE7A-4280-79CE-C9487A54CAF8}"/>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D62BE9A-B629-86CA-1BEC-F8116DD125B8}"/>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6B3803C-224A-14D8-A6BE-3DCC3F295794}"/>
              </a:ext>
            </a:extLst>
          </p:cNvPr>
          <p:cNvSpPr txBox="1"/>
          <p:nvPr/>
        </p:nvSpPr>
        <p:spPr>
          <a:xfrm>
            <a:off x="647252" y="1312433"/>
            <a:ext cx="10927976" cy="5678478"/>
          </a:xfrm>
          <a:prstGeom prst="rect">
            <a:avLst/>
          </a:prstGeom>
          <a:noFill/>
        </p:spPr>
        <p:txBody>
          <a:bodyPr wrap="square" rtlCol="0">
            <a:spAutoFit/>
          </a:bodyPr>
          <a:lstStyle/>
          <a:p>
            <a:endParaRPr lang="en-US" sz="800" dirty="0"/>
          </a:p>
          <a:p>
            <a:pPr algn="ctr"/>
            <a:r>
              <a:rPr lang="en-US" sz="2400" dirty="0"/>
              <a:t>The in-person interview</a:t>
            </a:r>
          </a:p>
          <a:p>
            <a:endParaRPr lang="en-US" sz="800" dirty="0"/>
          </a:p>
          <a:p>
            <a:pPr marL="742950" lvl="1" indent="-285750">
              <a:lnSpc>
                <a:spcPct val="150000"/>
              </a:lnSpc>
              <a:buFont typeface="Arial" panose="020B0604020202020204" pitchFamily="34" charset="0"/>
              <a:buChar char="•"/>
            </a:pPr>
            <a:r>
              <a:rPr lang="en-US" dirty="0"/>
              <a:t>Ensure all preparation steps have been taken.</a:t>
            </a:r>
          </a:p>
          <a:p>
            <a:pPr marL="742950" lvl="1" indent="-285750">
              <a:lnSpc>
                <a:spcPct val="150000"/>
              </a:lnSpc>
              <a:buFont typeface="Arial" panose="020B0604020202020204" pitchFamily="34" charset="0"/>
              <a:buChar char="•"/>
            </a:pPr>
            <a:r>
              <a:rPr lang="en-US" dirty="0"/>
              <a:t>Use your time arriving early to read the office and people in it. Take mental  notes</a:t>
            </a:r>
          </a:p>
          <a:p>
            <a:pPr marL="742950" lvl="1" indent="-285750">
              <a:lnSpc>
                <a:spcPct val="150000"/>
              </a:lnSpc>
              <a:buFont typeface="Arial" panose="020B0604020202020204" pitchFamily="34" charset="0"/>
              <a:buChar char="•"/>
            </a:pPr>
            <a:r>
              <a:rPr lang="en-US" dirty="0"/>
              <a:t>As you enter the interview room, note surroundings and people. Especially names*</a:t>
            </a:r>
          </a:p>
          <a:p>
            <a:pPr marL="742950" lvl="1" indent="-285750">
              <a:lnSpc>
                <a:spcPct val="150000"/>
              </a:lnSpc>
              <a:buFont typeface="Arial" panose="020B0604020202020204" pitchFamily="34" charset="0"/>
              <a:buChar char="•"/>
            </a:pPr>
            <a:r>
              <a:rPr lang="en-US" dirty="0"/>
              <a:t>You are well prepared; be relaxed and confident</a:t>
            </a:r>
          </a:p>
          <a:p>
            <a:pPr marL="742950" lvl="1" indent="-285750">
              <a:lnSpc>
                <a:spcPct val="150000"/>
              </a:lnSpc>
              <a:buFont typeface="Arial" panose="020B0604020202020204" pitchFamily="34" charset="0"/>
              <a:buChar char="•"/>
            </a:pPr>
            <a:r>
              <a:rPr lang="en-US" dirty="0"/>
              <a:t>Employ the strategies previously discussed</a:t>
            </a:r>
          </a:p>
          <a:p>
            <a:pPr marL="742950" lvl="1" indent="-285750">
              <a:lnSpc>
                <a:spcPct val="150000"/>
              </a:lnSpc>
              <a:buFont typeface="Arial" panose="020B0604020202020204" pitchFamily="34" charset="0"/>
              <a:buChar char="•"/>
            </a:pPr>
            <a:r>
              <a:rPr lang="en-US" dirty="0"/>
              <a:t>Look directly at each person when they are talking to you. Sit straight with hands on your lap. </a:t>
            </a:r>
          </a:p>
          <a:p>
            <a:pPr marL="742950" lvl="1" indent="-285750">
              <a:lnSpc>
                <a:spcPct val="150000"/>
              </a:lnSpc>
              <a:buFont typeface="Arial" panose="020B0604020202020204" pitchFamily="34" charset="0"/>
              <a:buChar char="•"/>
            </a:pPr>
            <a:r>
              <a:rPr lang="en-US" dirty="0"/>
              <a:t>Taking notes is a good idea and makes you look prepared and serious</a:t>
            </a:r>
          </a:p>
          <a:p>
            <a:pPr marL="742950" lvl="1" indent="-285750">
              <a:lnSpc>
                <a:spcPct val="150000"/>
              </a:lnSpc>
              <a:buFont typeface="Arial" panose="020B0604020202020204" pitchFamily="34" charset="0"/>
              <a:buChar char="•"/>
            </a:pPr>
            <a:r>
              <a:rPr lang="en-US" dirty="0"/>
              <a:t>End on a strong note</a:t>
            </a:r>
          </a:p>
          <a:p>
            <a:pPr marL="742950" lvl="1" indent="-285750">
              <a:lnSpc>
                <a:spcPct val="150000"/>
              </a:lnSpc>
              <a:buFont typeface="Arial" panose="020B0604020202020204" pitchFamily="34" charset="0"/>
              <a:buChar char="•"/>
            </a:pPr>
            <a:r>
              <a:rPr lang="en-US" dirty="0"/>
              <a:t>Try to get business cards or other contact information from interviewers</a:t>
            </a:r>
          </a:p>
          <a:p>
            <a:pPr algn="ctr"/>
            <a:r>
              <a:rPr lang="en-US" sz="1400" dirty="0"/>
              <a:t>*Dale Carnegie (How to Win Friends and Influence People) says the sweetest word to any person is their name</a:t>
            </a:r>
          </a:p>
          <a:p>
            <a:pPr marL="285750" indent="-28575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34108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D8F21-AF84-1D53-F27A-281413355B2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F478C75-BB04-3E12-3B65-144BC48FDFCF}"/>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C2E88630-B630-0E2B-0DD9-9D68C6D50CAA}"/>
              </a:ext>
            </a:extLst>
          </p:cNvPr>
          <p:cNvSpPr>
            <a:spLocks noGrp="1"/>
          </p:cNvSpPr>
          <p:nvPr>
            <p:ph type="title"/>
          </p:nvPr>
        </p:nvSpPr>
        <p:spPr>
          <a:xfrm>
            <a:off x="2108499" y="365125"/>
            <a:ext cx="8014447" cy="1325563"/>
          </a:xfrm>
        </p:spPr>
        <p:txBody>
          <a:bodyPr>
            <a:normAutofit/>
          </a:bodyPr>
          <a:lstStyle/>
          <a:p>
            <a:pPr algn="ctr"/>
            <a:r>
              <a:rPr lang="en-US" sz="3200" dirty="0"/>
              <a:t>Resources</a:t>
            </a:r>
          </a:p>
        </p:txBody>
      </p:sp>
      <p:pic>
        <p:nvPicPr>
          <p:cNvPr id="4" name="Picture 3">
            <a:extLst>
              <a:ext uri="{FF2B5EF4-FFF2-40B4-BE49-F238E27FC236}">
                <a16:creationId xmlns:a16="http://schemas.microsoft.com/office/drawing/2014/main" id="{9A212B93-B6EB-D86B-753D-6D2DC1AD8D97}"/>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5CD4175B-F315-1B08-994B-41EE2270C92F}"/>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3F8E2AC5-B00E-C394-2AEA-5739525CB284}"/>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9FD0A0F1-87E3-5EF1-507E-2F056D9147EB}"/>
              </a:ext>
            </a:extLst>
          </p:cNvPr>
          <p:cNvSpPr txBox="1"/>
          <p:nvPr/>
        </p:nvSpPr>
        <p:spPr>
          <a:xfrm>
            <a:off x="713220" y="1593894"/>
            <a:ext cx="10765559" cy="2677656"/>
          </a:xfrm>
          <a:prstGeom prst="rect">
            <a:avLst/>
          </a:prstGeom>
          <a:noFill/>
        </p:spPr>
        <p:txBody>
          <a:bodyPr wrap="square" rtlCol="0">
            <a:spAutoFit/>
          </a:bodyPr>
          <a:lstStyle/>
          <a:p>
            <a:pPr algn="just"/>
            <a:r>
              <a:rPr lang="en-US" sz="2400" dirty="0"/>
              <a:t>The following books/resources may be helpful to you:</a:t>
            </a:r>
          </a:p>
          <a:p>
            <a:pPr algn="just"/>
            <a:endParaRPr lang="en-US" sz="2400" dirty="0"/>
          </a:p>
          <a:p>
            <a:pPr marL="914400" lvl="1" indent="-457200" algn="just">
              <a:buAutoNum type="arabicPeriod"/>
            </a:pPr>
            <a:r>
              <a:rPr lang="en-US" sz="2400" i="1" dirty="0"/>
              <a:t>The OJT website</a:t>
            </a:r>
          </a:p>
          <a:p>
            <a:pPr marL="914400" lvl="1" indent="-457200" algn="just">
              <a:buAutoNum type="arabicPeriod"/>
            </a:pPr>
            <a:r>
              <a:rPr lang="en-US" sz="2400" i="1" dirty="0"/>
              <a:t>What Color is Your Parachute </a:t>
            </a:r>
            <a:r>
              <a:rPr lang="en-US" sz="2400" dirty="0"/>
              <a:t>by Richard Nelson Bolles</a:t>
            </a:r>
          </a:p>
          <a:p>
            <a:pPr marL="914400" lvl="1" indent="-457200" algn="just">
              <a:buAutoNum type="arabicPeriod"/>
            </a:pPr>
            <a:r>
              <a:rPr lang="en-US" sz="2400" i="1" dirty="0"/>
              <a:t>Knock ‘</a:t>
            </a:r>
            <a:r>
              <a:rPr lang="en-US" sz="2400" i="1" dirty="0" err="1"/>
              <a:t>em</a:t>
            </a:r>
            <a:r>
              <a:rPr lang="en-US" sz="2400" i="1" dirty="0"/>
              <a:t> Dead Job Interview </a:t>
            </a:r>
            <a:r>
              <a:rPr lang="en-US" sz="2400" dirty="0"/>
              <a:t>by Martin Yale</a:t>
            </a:r>
          </a:p>
          <a:p>
            <a:pPr marL="914400" lvl="1" indent="-457200" algn="just">
              <a:buAutoNum type="arabicPeriod"/>
            </a:pPr>
            <a:r>
              <a:rPr lang="en-US" sz="2400" dirty="0"/>
              <a:t>Interview Tips and Notes-</a:t>
            </a:r>
            <a:r>
              <a:rPr lang="en-US" sz="2400" dirty="0" err="1"/>
              <a:t>Coltec</a:t>
            </a:r>
            <a:r>
              <a:rPr lang="en-US" sz="2400" dirty="0"/>
              <a:t> Consulting (Glen Hall)</a:t>
            </a:r>
          </a:p>
          <a:p>
            <a:pPr algn="just"/>
            <a:endParaRPr lang="en-US" sz="2400" dirty="0"/>
          </a:p>
        </p:txBody>
      </p:sp>
    </p:spTree>
    <p:extLst>
      <p:ext uri="{BB962C8B-B14F-4D97-AF65-F5344CB8AC3E}">
        <p14:creationId xmlns:p14="http://schemas.microsoft.com/office/powerpoint/2010/main" val="1744089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253A7-D159-3E6B-99D7-CD2C8DD0A1A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D2CABAF-48AE-A4D6-3AB8-7A95202F69BA}"/>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8E63EF1A-F5F5-8390-4A7B-E11F67A504AD}"/>
              </a:ext>
            </a:extLst>
          </p:cNvPr>
          <p:cNvSpPr>
            <a:spLocks noGrp="1"/>
          </p:cNvSpPr>
          <p:nvPr>
            <p:ph type="title"/>
          </p:nvPr>
        </p:nvSpPr>
        <p:spPr>
          <a:xfrm>
            <a:off x="2108499" y="365125"/>
            <a:ext cx="8014447" cy="1325563"/>
          </a:xfrm>
        </p:spPr>
        <p:txBody>
          <a:bodyPr>
            <a:normAutofit/>
          </a:bodyPr>
          <a:lstStyle/>
          <a:p>
            <a:pPr algn="ctr"/>
            <a:endParaRPr lang="en-US" sz="3200" dirty="0"/>
          </a:p>
        </p:txBody>
      </p:sp>
      <p:pic>
        <p:nvPicPr>
          <p:cNvPr id="4" name="Picture 3">
            <a:extLst>
              <a:ext uri="{FF2B5EF4-FFF2-40B4-BE49-F238E27FC236}">
                <a16:creationId xmlns:a16="http://schemas.microsoft.com/office/drawing/2014/main" id="{10E9C03F-2BC1-4E39-DC52-474BFE2BF7B3}"/>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C154D9E5-E85D-3EC4-C6E3-5F889E0077DB}"/>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C03E6743-27B6-BF9F-E926-7A3D10C5B181}"/>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C084FC4A-7AC6-408B-D72A-300B6A0890C0}"/>
              </a:ext>
            </a:extLst>
          </p:cNvPr>
          <p:cNvSpPr txBox="1"/>
          <p:nvPr/>
        </p:nvSpPr>
        <p:spPr>
          <a:xfrm>
            <a:off x="1484767" y="2328095"/>
            <a:ext cx="9195587" cy="1015663"/>
          </a:xfrm>
          <a:prstGeom prst="rect">
            <a:avLst/>
          </a:prstGeom>
          <a:noFill/>
        </p:spPr>
        <p:txBody>
          <a:bodyPr wrap="square" rtlCol="0">
            <a:spAutoFit/>
          </a:bodyPr>
          <a:lstStyle/>
          <a:p>
            <a:pPr algn="ctr"/>
            <a:r>
              <a:rPr lang="en-US" sz="6000" dirty="0"/>
              <a:t>Questions?</a:t>
            </a:r>
          </a:p>
        </p:txBody>
      </p:sp>
    </p:spTree>
    <p:extLst>
      <p:ext uri="{BB962C8B-B14F-4D97-AF65-F5344CB8AC3E}">
        <p14:creationId xmlns:p14="http://schemas.microsoft.com/office/powerpoint/2010/main" val="2618922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F695-EA57-C491-1E71-3C97C67457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259FB1-81BC-0AB5-36E6-B9A1E0E9454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30B9CDE1-7A7F-7863-308F-61111BBF3F69}"/>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2130C613-0E4F-CED8-4E75-DF9C39C474BC}"/>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62F9C472-5A0A-5238-DD00-40B050C085C1}"/>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08A0F29-25B4-8BE1-7B6F-F26B290A9078}"/>
              </a:ext>
            </a:extLst>
          </p:cNvPr>
          <p:cNvSpPr txBox="1"/>
          <p:nvPr/>
        </p:nvSpPr>
        <p:spPr>
          <a:xfrm>
            <a:off x="461727" y="1027906"/>
            <a:ext cx="11289671" cy="4985980"/>
          </a:xfrm>
          <a:prstGeom prst="rect">
            <a:avLst/>
          </a:prstGeom>
          <a:noFill/>
        </p:spPr>
        <p:txBody>
          <a:bodyPr wrap="square" rtlCol="0">
            <a:spAutoFit/>
          </a:bodyPr>
          <a:lstStyle/>
          <a:p>
            <a:endParaRPr lang="en-US" sz="2400" dirty="0"/>
          </a:p>
          <a:p>
            <a:r>
              <a:rPr lang="en-US" sz="2400" dirty="0"/>
              <a:t>Summary:</a:t>
            </a:r>
          </a:p>
          <a:p>
            <a:endParaRPr lang="en-US" sz="2400" dirty="0"/>
          </a:p>
          <a:p>
            <a:pPr marL="800100" lvl="1" indent="-342900">
              <a:lnSpc>
                <a:spcPct val="150000"/>
              </a:lnSpc>
              <a:buFont typeface="Arial" panose="020B0604020202020204" pitchFamily="34" charset="0"/>
              <a:buChar char="•"/>
            </a:pPr>
            <a:r>
              <a:rPr lang="en-US" sz="2000" dirty="0"/>
              <a:t>The interview is your reward for exceptional preparation up to this point and means you meet the minimum requirements to be hired. Be </a:t>
            </a:r>
            <a:r>
              <a:rPr lang="en-US" sz="2000"/>
              <a:t>prepared and be </a:t>
            </a:r>
            <a:r>
              <a:rPr lang="en-US" sz="2000" dirty="0"/>
              <a:t>confident!</a:t>
            </a:r>
          </a:p>
          <a:p>
            <a:pPr marL="800100" lvl="1" indent="-342900">
              <a:lnSpc>
                <a:spcPct val="150000"/>
              </a:lnSpc>
              <a:buFont typeface="Arial" panose="020B0604020202020204" pitchFamily="34" charset="0"/>
              <a:buChar char="•"/>
            </a:pPr>
            <a:r>
              <a:rPr lang="en-US" sz="2000" dirty="0"/>
              <a:t>It is now your job to sell yourself and set yourself apart from the other interviewees</a:t>
            </a:r>
          </a:p>
          <a:p>
            <a:pPr marL="800100" lvl="1" indent="-342900">
              <a:lnSpc>
                <a:spcPct val="150000"/>
              </a:lnSpc>
              <a:buFont typeface="Arial" panose="020B0604020202020204" pitchFamily="34" charset="0"/>
              <a:buChar char="•"/>
            </a:pPr>
            <a:r>
              <a:rPr lang="en-US" sz="2000" dirty="0"/>
              <a:t>Remember, the hiring  manager wants to know what you can do for him/her</a:t>
            </a:r>
          </a:p>
          <a:p>
            <a:pPr marL="1257300" lvl="2" indent="-342900">
              <a:lnSpc>
                <a:spcPct val="150000"/>
              </a:lnSpc>
              <a:buFont typeface="Wingdings" pitchFamily="2" charset="2"/>
              <a:buChar char="Ø"/>
            </a:pPr>
            <a:r>
              <a:rPr lang="en-US" sz="2000" dirty="0"/>
              <a:t>All your prep activity should be directed toward this goal</a:t>
            </a:r>
          </a:p>
          <a:p>
            <a:pPr marL="800100" lvl="1" indent="-342900">
              <a:lnSpc>
                <a:spcPct val="150000"/>
              </a:lnSpc>
              <a:buFont typeface="Arial" panose="020B0604020202020204" pitchFamily="34" charset="0"/>
              <a:buChar char="•"/>
            </a:pPr>
            <a:r>
              <a:rPr lang="en-US" sz="2000" dirty="0"/>
              <a:t>Now is the time to up your game, rise to the next level!</a:t>
            </a:r>
          </a:p>
          <a:p>
            <a:pPr marL="800100" lvl="1" indent="-342900">
              <a:lnSpc>
                <a:spcPct val="150000"/>
              </a:lnSpc>
              <a:buFont typeface="Arial" panose="020B0604020202020204" pitchFamily="34" charset="0"/>
              <a:buChar char="•"/>
            </a:pPr>
            <a:r>
              <a:rPr lang="en-US" sz="2000" dirty="0"/>
              <a:t>You got this!</a:t>
            </a:r>
          </a:p>
          <a:p>
            <a:endParaRPr lang="en-US" dirty="0"/>
          </a:p>
          <a:p>
            <a:endParaRPr lang="en-US" dirty="0"/>
          </a:p>
        </p:txBody>
      </p:sp>
    </p:spTree>
    <p:extLst>
      <p:ext uri="{BB962C8B-B14F-4D97-AF65-F5344CB8AC3E}">
        <p14:creationId xmlns:p14="http://schemas.microsoft.com/office/powerpoint/2010/main" val="1955286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BFAC5-0E0D-163C-16A0-5439F1F7C6F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34C2C6-6465-6169-55F4-8F4ED9D54584}"/>
              </a:ext>
            </a:extLst>
          </p:cNvPr>
          <p:cNvPicPr>
            <a:picLocks noChangeAspect="1"/>
          </p:cNvPicPr>
          <p:nvPr/>
        </p:nvPicPr>
        <p:blipFill>
          <a:blip r:embed="rId3"/>
          <a:stretch>
            <a:fillRect/>
          </a:stretch>
        </p:blipFill>
        <p:spPr>
          <a:xfrm>
            <a:off x="9575923" y="291951"/>
            <a:ext cx="2265967" cy="735955"/>
          </a:xfrm>
          <a:prstGeom prst="rect">
            <a:avLst/>
          </a:prstGeom>
        </p:spPr>
      </p:pic>
      <p:sp>
        <p:nvSpPr>
          <p:cNvPr id="2" name="Title 1">
            <a:extLst>
              <a:ext uri="{FF2B5EF4-FFF2-40B4-BE49-F238E27FC236}">
                <a16:creationId xmlns:a16="http://schemas.microsoft.com/office/drawing/2014/main" id="{A6535CF0-414B-E39C-88E8-CBBF59D15904}"/>
              </a:ext>
            </a:extLst>
          </p:cNvPr>
          <p:cNvSpPr>
            <a:spLocks noGrp="1"/>
          </p:cNvSpPr>
          <p:nvPr>
            <p:ph type="title"/>
          </p:nvPr>
        </p:nvSpPr>
        <p:spPr>
          <a:xfrm>
            <a:off x="2108499" y="365125"/>
            <a:ext cx="8014447" cy="1325563"/>
          </a:xfrm>
        </p:spPr>
        <p:txBody>
          <a:bodyPr>
            <a:normAutofit/>
          </a:bodyPr>
          <a:lstStyle/>
          <a:p>
            <a:pPr algn="ctr"/>
            <a:r>
              <a:rPr lang="en-US" sz="3200" dirty="0"/>
              <a:t>The Interview Process-During Your Interview</a:t>
            </a:r>
          </a:p>
        </p:txBody>
      </p:sp>
      <p:pic>
        <p:nvPicPr>
          <p:cNvPr id="4" name="Picture 3">
            <a:extLst>
              <a:ext uri="{FF2B5EF4-FFF2-40B4-BE49-F238E27FC236}">
                <a16:creationId xmlns:a16="http://schemas.microsoft.com/office/drawing/2014/main" id="{1174E11C-9274-C048-D96F-4769121CFF1F}"/>
              </a:ext>
            </a:extLst>
          </p:cNvPr>
          <p:cNvPicPr>
            <a:picLocks noChangeAspect="1"/>
          </p:cNvPicPr>
          <p:nvPr/>
        </p:nvPicPr>
        <p:blipFill>
          <a:blip r:embed="rId4"/>
          <a:stretch>
            <a:fillRect/>
          </a:stretch>
        </p:blipFill>
        <p:spPr>
          <a:xfrm>
            <a:off x="10680355" y="5518621"/>
            <a:ext cx="1161535" cy="1161535"/>
          </a:xfrm>
          <a:prstGeom prst="rect">
            <a:avLst/>
          </a:prstGeom>
        </p:spPr>
      </p:pic>
      <p:pic>
        <p:nvPicPr>
          <p:cNvPr id="6" name="Picture 5">
            <a:extLst>
              <a:ext uri="{FF2B5EF4-FFF2-40B4-BE49-F238E27FC236}">
                <a16:creationId xmlns:a16="http://schemas.microsoft.com/office/drawing/2014/main" id="{D542BD8A-6A51-852E-C328-9FE0AD1E24E3}"/>
              </a:ext>
            </a:extLst>
          </p:cNvPr>
          <p:cNvPicPr>
            <a:picLocks noChangeAspect="1"/>
          </p:cNvPicPr>
          <p:nvPr/>
        </p:nvPicPr>
        <p:blipFill>
          <a:blip r:embed="rId5"/>
          <a:srcRect l="343" t="42263" r="-343" b="42631"/>
          <a:stretch>
            <a:fillRect/>
          </a:stretch>
        </p:blipFill>
        <p:spPr>
          <a:xfrm>
            <a:off x="0" y="5875037"/>
            <a:ext cx="3600450" cy="617838"/>
          </a:xfrm>
          <a:prstGeom prst="rect">
            <a:avLst/>
          </a:prstGeom>
        </p:spPr>
      </p:pic>
      <p:sp>
        <p:nvSpPr>
          <p:cNvPr id="8" name="TextBox 7">
            <a:extLst>
              <a:ext uri="{FF2B5EF4-FFF2-40B4-BE49-F238E27FC236}">
                <a16:creationId xmlns:a16="http://schemas.microsoft.com/office/drawing/2014/main" id="{42A0736A-63B4-2048-47DF-3DFE88C66697}"/>
              </a:ext>
            </a:extLst>
          </p:cNvPr>
          <p:cNvSpPr txBox="1"/>
          <p:nvPr/>
        </p:nvSpPr>
        <p:spPr>
          <a:xfrm>
            <a:off x="647252" y="1312433"/>
            <a:ext cx="10927976" cy="1015663"/>
          </a:xfrm>
          <a:prstGeom prst="rect">
            <a:avLst/>
          </a:prstGeom>
          <a:noFill/>
        </p:spPr>
        <p:txBody>
          <a:bodyPr wrap="square" rtlCol="0">
            <a:spAutoFit/>
          </a:bodyPr>
          <a:lstStyle/>
          <a:p>
            <a:endParaRPr lang="en-US" sz="2400" dirty="0"/>
          </a:p>
          <a:p>
            <a:endParaRPr lang="en-US" dirty="0"/>
          </a:p>
          <a:p>
            <a:endParaRPr lang="en-US" dirty="0"/>
          </a:p>
        </p:txBody>
      </p:sp>
      <p:sp>
        <p:nvSpPr>
          <p:cNvPr id="3" name="TextBox 2">
            <a:extLst>
              <a:ext uri="{FF2B5EF4-FFF2-40B4-BE49-F238E27FC236}">
                <a16:creationId xmlns:a16="http://schemas.microsoft.com/office/drawing/2014/main" id="{425995B6-8140-F4DA-2C8D-6EC4C8E6312F}"/>
              </a:ext>
            </a:extLst>
          </p:cNvPr>
          <p:cNvSpPr txBox="1"/>
          <p:nvPr/>
        </p:nvSpPr>
        <p:spPr>
          <a:xfrm>
            <a:off x="1484767" y="2328095"/>
            <a:ext cx="9195587" cy="1938992"/>
          </a:xfrm>
          <a:prstGeom prst="rect">
            <a:avLst/>
          </a:prstGeom>
          <a:noFill/>
        </p:spPr>
        <p:txBody>
          <a:bodyPr wrap="square" rtlCol="0">
            <a:spAutoFit/>
          </a:bodyPr>
          <a:lstStyle/>
          <a:p>
            <a:pPr algn="ctr"/>
            <a:r>
              <a:rPr lang="en-US" sz="6000" dirty="0"/>
              <a:t>Next Week:</a:t>
            </a:r>
          </a:p>
          <a:p>
            <a:pPr algn="ctr"/>
            <a:r>
              <a:rPr lang="en-US" sz="6000" dirty="0"/>
              <a:t>After Your Interview</a:t>
            </a:r>
          </a:p>
        </p:txBody>
      </p:sp>
    </p:spTree>
    <p:extLst>
      <p:ext uri="{BB962C8B-B14F-4D97-AF65-F5344CB8AC3E}">
        <p14:creationId xmlns:p14="http://schemas.microsoft.com/office/powerpoint/2010/main" val="4071883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1080</TotalTime>
  <Words>2642</Words>
  <Application>Microsoft Macintosh PowerPoint</Application>
  <PresentationFormat>Widescreen</PresentationFormat>
  <Paragraphs>360</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Wingdings</vt:lpstr>
      <vt:lpstr>Office Theme</vt:lpstr>
      <vt:lpstr>The Interview Process: A Three-Part Workshop</vt:lpstr>
      <vt:lpstr>PowerPoint Presentation</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The Interview Process-During Your Interview</vt:lpstr>
      <vt:lpstr>Resources</vt:lpstr>
      <vt:lpstr>PowerPoint Presentation</vt:lpstr>
      <vt:lpstr>The Interview Process-During Your Interview</vt:lpstr>
      <vt:lpstr>The Interview Process-During Your Interview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Giustozzi</dc:creator>
  <cp:lastModifiedBy>David Giustozzi</cp:lastModifiedBy>
  <cp:revision>96</cp:revision>
  <dcterms:created xsi:type="dcterms:W3CDTF">2026-08-03T19:51:54Z</dcterms:created>
  <dcterms:modified xsi:type="dcterms:W3CDTF">2026-10-06T15:39:04Z</dcterms:modified>
</cp:coreProperties>
</file>