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80" r:id="rId2"/>
    <p:sldId id="262" r:id="rId3"/>
    <p:sldId id="257" r:id="rId4"/>
    <p:sldId id="258" r:id="rId5"/>
    <p:sldId id="259" r:id="rId6"/>
    <p:sldId id="260" r:id="rId7"/>
    <p:sldId id="261" r:id="rId8"/>
    <p:sldId id="263" r:id="rId9"/>
    <p:sldId id="264" r:id="rId10"/>
    <p:sldId id="265" r:id="rId11"/>
    <p:sldId id="266" r:id="rId12"/>
    <p:sldId id="271" r:id="rId13"/>
    <p:sldId id="272" r:id="rId14"/>
    <p:sldId id="273" r:id="rId15"/>
    <p:sldId id="281" r:id="rId16"/>
    <p:sldId id="283" r:id="rId17"/>
    <p:sldId id="267" r:id="rId18"/>
    <p:sldId id="274" r:id="rId19"/>
    <p:sldId id="268" r:id="rId20"/>
    <p:sldId id="275" r:id="rId21"/>
    <p:sldId id="282" r:id="rId22"/>
    <p:sldId id="269" r:id="rId23"/>
    <p:sldId id="276" r:id="rId24"/>
    <p:sldId id="277" r:id="rId25"/>
    <p:sldId id="278" r:id="rId26"/>
    <p:sldId id="27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21"/>
    <p:restoredTop sz="94660"/>
  </p:normalViewPr>
  <p:slideViewPr>
    <p:cSldViewPr snapToGrid="0">
      <p:cViewPr varScale="1">
        <p:scale>
          <a:sx n="142" d="100"/>
          <a:sy n="142" d="100"/>
        </p:scale>
        <p:origin x="208" y="448"/>
      </p:cViewPr>
      <p:guideLst/>
    </p:cSldViewPr>
  </p:slideViewPr>
  <p:notesTextViewPr>
    <p:cViewPr>
      <p:scale>
        <a:sx n="1" d="1"/>
        <a:sy n="1" d="1"/>
      </p:scale>
      <p:origin x="0" y="0"/>
    </p:cViewPr>
  </p:notesTextViewPr>
  <p:notesViewPr>
    <p:cSldViewPr snapToGrid="0">
      <p:cViewPr varScale="1">
        <p:scale>
          <a:sx n="148" d="100"/>
          <a:sy n="148" d="100"/>
        </p:scale>
        <p:origin x="6184"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8CD2A9-F339-A745-8589-D46BD886448C}"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720952-225C-CA47-A0C5-D371F6E3D929}" type="slidenum">
              <a:rPr lang="en-US" smtClean="0"/>
              <a:t>‹#›</a:t>
            </a:fld>
            <a:endParaRPr lang="en-US"/>
          </a:p>
        </p:txBody>
      </p:sp>
    </p:spTree>
    <p:extLst>
      <p:ext uri="{BB962C8B-B14F-4D97-AF65-F5344CB8AC3E}">
        <p14:creationId xmlns:p14="http://schemas.microsoft.com/office/powerpoint/2010/main" val="4000091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Introduction, overview of three week workshop</a:t>
            </a:r>
          </a:p>
        </p:txBody>
      </p:sp>
      <p:sp>
        <p:nvSpPr>
          <p:cNvPr id="4" name="Slide Number Placeholder 3"/>
          <p:cNvSpPr>
            <a:spLocks noGrp="1"/>
          </p:cNvSpPr>
          <p:nvPr>
            <p:ph type="sldNum" sz="quarter" idx="5"/>
          </p:nvPr>
        </p:nvSpPr>
        <p:spPr/>
        <p:txBody>
          <a:bodyPr/>
          <a:lstStyle/>
          <a:p>
            <a:fld id="{90720952-225C-CA47-A0C5-D371F6E3D929}" type="slidenum">
              <a:rPr lang="en-US" smtClean="0"/>
              <a:t>1</a:t>
            </a:fld>
            <a:endParaRPr lang="en-US"/>
          </a:p>
        </p:txBody>
      </p:sp>
    </p:spTree>
    <p:extLst>
      <p:ext uri="{BB962C8B-B14F-4D97-AF65-F5344CB8AC3E}">
        <p14:creationId xmlns:p14="http://schemas.microsoft.com/office/powerpoint/2010/main" val="3051556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Today’s topic</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encourage you to take handwritten notes. Handwritten notes taken is proven to be the most effective way to learn material</a:t>
            </a:r>
          </a:p>
        </p:txBody>
      </p:sp>
      <p:sp>
        <p:nvSpPr>
          <p:cNvPr id="4" name="Slide Number Placeholder 3"/>
          <p:cNvSpPr>
            <a:spLocks noGrp="1"/>
          </p:cNvSpPr>
          <p:nvPr>
            <p:ph type="sldNum" sz="quarter" idx="5"/>
          </p:nvPr>
        </p:nvSpPr>
        <p:spPr/>
        <p:txBody>
          <a:bodyPr/>
          <a:lstStyle/>
          <a:p>
            <a:fld id="{90720952-225C-CA47-A0C5-D371F6E3D929}" type="slidenum">
              <a:rPr lang="en-US" smtClean="0"/>
              <a:t>2</a:t>
            </a:fld>
            <a:endParaRPr lang="en-US"/>
          </a:p>
        </p:txBody>
      </p:sp>
    </p:spTree>
    <p:extLst>
      <p:ext uri="{BB962C8B-B14F-4D97-AF65-F5344CB8AC3E}">
        <p14:creationId xmlns:p14="http://schemas.microsoft.com/office/powerpoint/2010/main" val="872073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Review agenda.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Be sure to mention that questions along the way are encouraged</a:t>
            </a:r>
          </a:p>
        </p:txBody>
      </p:sp>
      <p:sp>
        <p:nvSpPr>
          <p:cNvPr id="4" name="Slide Number Placeholder 3"/>
          <p:cNvSpPr>
            <a:spLocks noGrp="1"/>
          </p:cNvSpPr>
          <p:nvPr>
            <p:ph type="sldNum" sz="quarter" idx="5"/>
          </p:nvPr>
        </p:nvSpPr>
        <p:spPr/>
        <p:txBody>
          <a:bodyPr/>
          <a:lstStyle/>
          <a:p>
            <a:fld id="{90720952-225C-CA47-A0C5-D371F6E3D929}" type="slidenum">
              <a:rPr lang="en-US" smtClean="0"/>
              <a:t>3</a:t>
            </a:fld>
            <a:endParaRPr lang="en-US"/>
          </a:p>
        </p:txBody>
      </p:sp>
    </p:spTree>
    <p:extLst>
      <p:ext uri="{BB962C8B-B14F-4D97-AF65-F5344CB8AC3E}">
        <p14:creationId xmlns:p14="http://schemas.microsoft.com/office/powerpoint/2010/main" val="3396032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purpose of this and the following slide is to emphasize the importance of doing the hard work, in this case the interview prep up front, so that when the interview occurs, there are no surprises and the candidate can perform at the highest level and be offered the job.</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Alexander Ouvoruv was an 18th-century Russian general who believed that pushing limits during practice builds physical and mental strength.</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He believed that facing tough conditions before combat makes the actual combat easier. His philosophy was obviously successful because General Suvorov never lost a battle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Today, his quote is often quoted for athletes.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principle is the same, frankly, in any endeavor. The preparation makes the actual event easy.</a:t>
            </a:r>
          </a:p>
          <a:p>
            <a:endParaRPr lang="en-US" dirty="0"/>
          </a:p>
        </p:txBody>
      </p:sp>
      <p:sp>
        <p:nvSpPr>
          <p:cNvPr id="4" name="Slide Number Placeholder 3"/>
          <p:cNvSpPr>
            <a:spLocks noGrp="1"/>
          </p:cNvSpPr>
          <p:nvPr>
            <p:ph type="sldNum" sz="quarter" idx="5"/>
          </p:nvPr>
        </p:nvSpPr>
        <p:spPr/>
        <p:txBody>
          <a:bodyPr/>
          <a:lstStyle/>
          <a:p>
            <a:fld id="{90720952-225C-CA47-A0C5-D371F6E3D929}" type="slidenum">
              <a:rPr lang="en-US" smtClean="0"/>
              <a:t>4</a:t>
            </a:fld>
            <a:endParaRPr lang="en-US"/>
          </a:p>
        </p:txBody>
      </p:sp>
    </p:spTree>
    <p:extLst>
      <p:ext uri="{BB962C8B-B14F-4D97-AF65-F5344CB8AC3E}">
        <p14:creationId xmlns:p14="http://schemas.microsoft.com/office/powerpoint/2010/main" val="245890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9453B-A8BE-8508-7899-520821FEB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A9B8A-49A1-BF87-C360-4D8C78C95C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4E6BE-4DC4-72F7-3DC0-6B5049C3D124}"/>
              </a:ext>
            </a:extLst>
          </p:cNvPr>
          <p:cNvSpPr>
            <a:spLocks noGrp="1"/>
          </p:cNvSpPr>
          <p:nvPr>
            <p:ph type="body" idx="1"/>
          </p:nvPr>
        </p:nvSpPr>
        <p:spPr>
          <a:xfrm>
            <a:off x="685800" y="4400550"/>
            <a:ext cx="5486400" cy="4156428"/>
          </a:xfrm>
        </p:spPr>
        <p:txBody>
          <a:bodyPr/>
          <a:lstStyle/>
          <a:p>
            <a:r>
              <a:rPr lang="en-US" dirty="0">
                <a:latin typeface="Arial" panose="020B0604020202020204" pitchFamily="34" charset="0"/>
                <a:cs typeface="Arial" panose="020B0604020202020204" pitchFamily="34" charset="0"/>
              </a:rPr>
              <a:t>Winston Churchill was an inspirational statesman, orator, and leader who led Britain to victory during WWII</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admire Winston Churchill not only for his accomplishments during wartime, but also for his ability to communicate to the average person in ways that are plainspoken and relatable.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have used this quote often in the past, and what it means to me is that we should always be prepared for an opportunity when it comes our way.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For us today, the point is that when we are in transition, we should always be ready for the eventual interview that will land us our next position. We never know when the opportunity may occur, so we must always be ready.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But interviewing skills are skills that last a lifetime. Indeed, the average person today will hold 12 different positions during their career. Being able to interview well will not only help you secure the next position, but it will also prepare you for promotional opportunities in the future.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Today, we want to talk about the steps you should take to be ready when your interview comes.</a:t>
            </a:r>
          </a:p>
        </p:txBody>
      </p:sp>
      <p:sp>
        <p:nvSpPr>
          <p:cNvPr id="4" name="Slide Number Placeholder 3">
            <a:extLst>
              <a:ext uri="{FF2B5EF4-FFF2-40B4-BE49-F238E27FC236}">
                <a16:creationId xmlns:a16="http://schemas.microsoft.com/office/drawing/2014/main" id="{7F54925C-D250-AC57-FDF8-0F401BB2E92D}"/>
              </a:ext>
            </a:extLst>
          </p:cNvPr>
          <p:cNvSpPr>
            <a:spLocks noGrp="1"/>
          </p:cNvSpPr>
          <p:nvPr>
            <p:ph type="sldNum" sz="quarter" idx="5"/>
          </p:nvPr>
        </p:nvSpPr>
        <p:spPr/>
        <p:txBody>
          <a:bodyPr/>
          <a:lstStyle/>
          <a:p>
            <a:fld id="{90720952-225C-CA47-A0C5-D371F6E3D929}" type="slidenum">
              <a:rPr lang="en-US" smtClean="0"/>
              <a:t>5</a:t>
            </a:fld>
            <a:endParaRPr lang="en-US"/>
          </a:p>
        </p:txBody>
      </p:sp>
    </p:spTree>
    <p:extLst>
      <p:ext uri="{BB962C8B-B14F-4D97-AF65-F5344CB8AC3E}">
        <p14:creationId xmlns:p14="http://schemas.microsoft.com/office/powerpoint/2010/main" val="3298000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We all go through grief when bad things happen, and a job loss is no different.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mention this to you today because I don’t know where you are in your journey since losing your job, but I want to ensure you are aware of the grief process so you can successfully navigate it to acceptance and move forward.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would like to share two personal stories about the grief process. One was when I left the Air Force, and the second was when I retired from American Airlines.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may or may not mention suffering a divorce, as the same process applies)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Are there any questions about the five stages of grief?</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You will notice in the upcoming slides that there is a lot of work to do to get a job offer for the job we want. Work and staying busy are excellent ways to focus your efforts in a productive manner. The worst thing is to be idle, so your mind has time to dwell on the issues.</a:t>
            </a:r>
          </a:p>
        </p:txBody>
      </p:sp>
      <p:sp>
        <p:nvSpPr>
          <p:cNvPr id="4" name="Slide Number Placeholder 3"/>
          <p:cNvSpPr>
            <a:spLocks noGrp="1"/>
          </p:cNvSpPr>
          <p:nvPr>
            <p:ph type="sldNum" sz="quarter" idx="5"/>
          </p:nvPr>
        </p:nvSpPr>
        <p:spPr/>
        <p:txBody>
          <a:bodyPr/>
          <a:lstStyle/>
          <a:p>
            <a:fld id="{90720952-225C-CA47-A0C5-D371F6E3D929}" type="slidenum">
              <a:rPr lang="en-US" smtClean="0"/>
              <a:t>6</a:t>
            </a:fld>
            <a:endParaRPr lang="en-US"/>
          </a:p>
        </p:txBody>
      </p:sp>
    </p:spTree>
    <p:extLst>
      <p:ext uri="{BB962C8B-B14F-4D97-AF65-F5344CB8AC3E}">
        <p14:creationId xmlns:p14="http://schemas.microsoft.com/office/powerpoint/2010/main" val="127527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906688"/>
          </a:xfrm>
        </p:spPr>
        <p:txBody>
          <a:bodyPr/>
          <a:lstStyle/>
          <a:p>
            <a:endParaRPr lang="en-US" dirty="0"/>
          </a:p>
          <a:p>
            <a:r>
              <a:rPr lang="en-US" dirty="0">
                <a:latin typeface="Arial" panose="020B0604020202020204" pitchFamily="34" charset="0"/>
                <a:cs typeface="Arial" panose="020B0604020202020204" pitchFamily="34" charset="0"/>
              </a:rPr>
              <a:t>You typically won’t see these steps of the job transition listed anywhere, but in fact, they are my own creation based on my experience dealing with my own transition and what I’ve seen in others.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first step is to believe we can overcome the current situation. Many people fail or delay getting to this state of mind, which is believing they can. Often, our faith can help us.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Almost as hard as the first step is the second. We have to be willing to do the work. Many people struggle with this phase of the process as well.</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Completing steps 1 and 2 successfully will ensure that we are offered an interview, which is step 3. This is our focus today.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Step 4 is the actual interview, something we will discuss next week.</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Step 5, the job offer, is the desired end of the process.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Are there any questions about these 5 steps?</a:t>
            </a:r>
          </a:p>
          <a:p>
            <a:endParaRPr lang="en-US" dirty="0"/>
          </a:p>
        </p:txBody>
      </p:sp>
      <p:sp>
        <p:nvSpPr>
          <p:cNvPr id="4" name="Slide Number Placeholder 3"/>
          <p:cNvSpPr>
            <a:spLocks noGrp="1"/>
          </p:cNvSpPr>
          <p:nvPr>
            <p:ph type="sldNum" sz="quarter" idx="5"/>
          </p:nvPr>
        </p:nvSpPr>
        <p:spPr/>
        <p:txBody>
          <a:bodyPr/>
          <a:lstStyle/>
          <a:p>
            <a:fld id="{90720952-225C-CA47-A0C5-D371F6E3D929}" type="slidenum">
              <a:rPr lang="en-US" smtClean="0"/>
              <a:t>7</a:t>
            </a:fld>
            <a:endParaRPr lang="en-US"/>
          </a:p>
        </p:txBody>
      </p:sp>
    </p:spTree>
    <p:extLst>
      <p:ext uri="{BB962C8B-B14F-4D97-AF65-F5344CB8AC3E}">
        <p14:creationId xmlns:p14="http://schemas.microsoft.com/office/powerpoint/2010/main" val="1959764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These next three slides are from my action item list. All of these steps must be completed before we are prepared to interview.</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Ideally, these steps are completed soon after entering the job transition to minimize the time in the job transition.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Review each step.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 for questions or comments after making the last point, #9.</a:t>
            </a:r>
          </a:p>
        </p:txBody>
      </p:sp>
      <p:sp>
        <p:nvSpPr>
          <p:cNvPr id="4" name="Slide Number Placeholder 3"/>
          <p:cNvSpPr>
            <a:spLocks noGrp="1"/>
          </p:cNvSpPr>
          <p:nvPr>
            <p:ph type="sldNum" sz="quarter" idx="5"/>
          </p:nvPr>
        </p:nvSpPr>
        <p:spPr/>
        <p:txBody>
          <a:bodyPr/>
          <a:lstStyle/>
          <a:p>
            <a:fld id="{90720952-225C-CA47-A0C5-D371F6E3D929}" type="slidenum">
              <a:rPr lang="en-US" smtClean="0"/>
              <a:t>8</a:t>
            </a:fld>
            <a:endParaRPr lang="en-US"/>
          </a:p>
        </p:txBody>
      </p:sp>
    </p:spTree>
    <p:extLst>
      <p:ext uri="{BB962C8B-B14F-4D97-AF65-F5344CB8AC3E}">
        <p14:creationId xmlns:p14="http://schemas.microsoft.com/office/powerpoint/2010/main" val="2124584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Review each action item, continued.</a:t>
            </a:r>
          </a:p>
          <a:p>
            <a:endParaRPr lang="en-US" dirty="0"/>
          </a:p>
        </p:txBody>
      </p:sp>
      <p:sp>
        <p:nvSpPr>
          <p:cNvPr id="4" name="Slide Number Placeholder 3"/>
          <p:cNvSpPr>
            <a:spLocks noGrp="1"/>
          </p:cNvSpPr>
          <p:nvPr>
            <p:ph type="sldNum" sz="quarter" idx="5"/>
          </p:nvPr>
        </p:nvSpPr>
        <p:spPr/>
        <p:txBody>
          <a:bodyPr/>
          <a:lstStyle/>
          <a:p>
            <a:fld id="{90720952-225C-CA47-A0C5-D371F6E3D929}" type="slidenum">
              <a:rPr lang="en-US" smtClean="0"/>
              <a:t>9</a:t>
            </a:fld>
            <a:endParaRPr lang="en-US"/>
          </a:p>
        </p:txBody>
      </p:sp>
    </p:spTree>
    <p:extLst>
      <p:ext uri="{BB962C8B-B14F-4D97-AF65-F5344CB8AC3E}">
        <p14:creationId xmlns:p14="http://schemas.microsoft.com/office/powerpoint/2010/main" val="2737514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Review each action item.</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Are there any questions regarding the preliminary steps?</a:t>
            </a:r>
          </a:p>
        </p:txBody>
      </p:sp>
      <p:sp>
        <p:nvSpPr>
          <p:cNvPr id="4" name="Slide Number Placeholder 3"/>
          <p:cNvSpPr>
            <a:spLocks noGrp="1"/>
          </p:cNvSpPr>
          <p:nvPr>
            <p:ph type="sldNum" sz="quarter" idx="5"/>
          </p:nvPr>
        </p:nvSpPr>
        <p:spPr/>
        <p:txBody>
          <a:bodyPr/>
          <a:lstStyle/>
          <a:p>
            <a:fld id="{90720952-225C-CA47-A0C5-D371F6E3D929}" type="slidenum">
              <a:rPr lang="en-US" smtClean="0"/>
              <a:t>10</a:t>
            </a:fld>
            <a:endParaRPr lang="en-US"/>
          </a:p>
        </p:txBody>
      </p:sp>
    </p:spTree>
    <p:extLst>
      <p:ext uri="{BB962C8B-B14F-4D97-AF65-F5344CB8AC3E}">
        <p14:creationId xmlns:p14="http://schemas.microsoft.com/office/powerpoint/2010/main" val="3490935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each point on this slide.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Explain as needed.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 for questions</a:t>
            </a:r>
          </a:p>
        </p:txBody>
      </p:sp>
      <p:sp>
        <p:nvSpPr>
          <p:cNvPr id="4" name="Slide Number Placeholder 3"/>
          <p:cNvSpPr>
            <a:spLocks noGrp="1"/>
          </p:cNvSpPr>
          <p:nvPr>
            <p:ph type="sldNum" sz="quarter" idx="5"/>
          </p:nvPr>
        </p:nvSpPr>
        <p:spPr/>
        <p:txBody>
          <a:bodyPr/>
          <a:lstStyle/>
          <a:p>
            <a:fld id="{90720952-225C-CA47-A0C5-D371F6E3D929}" type="slidenum">
              <a:rPr lang="en-US" smtClean="0"/>
              <a:t>11</a:t>
            </a:fld>
            <a:endParaRPr lang="en-US"/>
          </a:p>
        </p:txBody>
      </p:sp>
    </p:spTree>
    <p:extLst>
      <p:ext uri="{BB962C8B-B14F-4D97-AF65-F5344CB8AC3E}">
        <p14:creationId xmlns:p14="http://schemas.microsoft.com/office/powerpoint/2010/main" val="1034595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next three slides activities and tasks that are common to any interview.</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Review and explain each bullet point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Take questions as they arise, or stop for questions after slide 15</a:t>
            </a:r>
          </a:p>
        </p:txBody>
      </p:sp>
      <p:sp>
        <p:nvSpPr>
          <p:cNvPr id="4" name="Slide Number Placeholder 3"/>
          <p:cNvSpPr>
            <a:spLocks noGrp="1"/>
          </p:cNvSpPr>
          <p:nvPr>
            <p:ph type="sldNum" sz="quarter" idx="5"/>
          </p:nvPr>
        </p:nvSpPr>
        <p:spPr/>
        <p:txBody>
          <a:bodyPr/>
          <a:lstStyle/>
          <a:p>
            <a:fld id="{90720952-225C-CA47-A0C5-D371F6E3D929}" type="slidenum">
              <a:rPr lang="en-US" smtClean="0"/>
              <a:t>12</a:t>
            </a:fld>
            <a:endParaRPr lang="en-US"/>
          </a:p>
        </p:txBody>
      </p:sp>
    </p:spTree>
    <p:extLst>
      <p:ext uri="{BB962C8B-B14F-4D97-AF65-F5344CB8AC3E}">
        <p14:creationId xmlns:p14="http://schemas.microsoft.com/office/powerpoint/2010/main" val="3972619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Read and explain each bullet point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Take questions as they arise.</a:t>
            </a:r>
          </a:p>
        </p:txBody>
      </p:sp>
      <p:sp>
        <p:nvSpPr>
          <p:cNvPr id="4" name="Slide Number Placeholder 3"/>
          <p:cNvSpPr>
            <a:spLocks noGrp="1"/>
          </p:cNvSpPr>
          <p:nvPr>
            <p:ph type="sldNum" sz="quarter" idx="5"/>
          </p:nvPr>
        </p:nvSpPr>
        <p:spPr/>
        <p:txBody>
          <a:bodyPr/>
          <a:lstStyle/>
          <a:p>
            <a:fld id="{90720952-225C-CA47-A0C5-D371F6E3D929}" type="slidenum">
              <a:rPr lang="en-US" smtClean="0"/>
              <a:t>13</a:t>
            </a:fld>
            <a:endParaRPr lang="en-US"/>
          </a:p>
        </p:txBody>
      </p:sp>
    </p:spTree>
    <p:extLst>
      <p:ext uri="{BB962C8B-B14F-4D97-AF65-F5344CB8AC3E}">
        <p14:creationId xmlns:p14="http://schemas.microsoft.com/office/powerpoint/2010/main" val="1265577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each bullet point and explain as needed.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Pause for questions about interview preparation</a:t>
            </a:r>
          </a:p>
        </p:txBody>
      </p:sp>
      <p:sp>
        <p:nvSpPr>
          <p:cNvPr id="4" name="Slide Number Placeholder 3"/>
          <p:cNvSpPr>
            <a:spLocks noGrp="1"/>
          </p:cNvSpPr>
          <p:nvPr>
            <p:ph type="sldNum" sz="quarter" idx="5"/>
          </p:nvPr>
        </p:nvSpPr>
        <p:spPr/>
        <p:txBody>
          <a:bodyPr/>
          <a:lstStyle/>
          <a:p>
            <a:fld id="{90720952-225C-CA47-A0C5-D371F6E3D929}" type="slidenum">
              <a:rPr lang="en-US" smtClean="0"/>
              <a:t>14</a:t>
            </a:fld>
            <a:endParaRPr lang="en-US"/>
          </a:p>
        </p:txBody>
      </p:sp>
    </p:spTree>
    <p:extLst>
      <p:ext uri="{BB962C8B-B14F-4D97-AF65-F5344CB8AC3E}">
        <p14:creationId xmlns:p14="http://schemas.microsoft.com/office/powerpoint/2010/main" val="9697692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A41CF-47D3-2C9E-EE38-BBDEF8CAD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E7327-EE96-4A9D-E294-E8FD89284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4205B-DEA6-255D-9E97-97C7D5A5C0F0}"/>
              </a:ext>
            </a:extLst>
          </p:cNvPr>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each bullet point and explain as needed.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Pause for questions about interview preparation</a:t>
            </a:r>
          </a:p>
          <a:p>
            <a:endParaRPr lang="en-US" dirty="0"/>
          </a:p>
        </p:txBody>
      </p:sp>
      <p:sp>
        <p:nvSpPr>
          <p:cNvPr id="4" name="Slide Number Placeholder 3">
            <a:extLst>
              <a:ext uri="{FF2B5EF4-FFF2-40B4-BE49-F238E27FC236}">
                <a16:creationId xmlns:a16="http://schemas.microsoft.com/office/drawing/2014/main" id="{7FA5CB42-BEFA-D717-8B22-E5E3F7E9905F}"/>
              </a:ext>
            </a:extLst>
          </p:cNvPr>
          <p:cNvSpPr>
            <a:spLocks noGrp="1"/>
          </p:cNvSpPr>
          <p:nvPr>
            <p:ph type="sldNum" sz="quarter" idx="5"/>
          </p:nvPr>
        </p:nvSpPr>
        <p:spPr/>
        <p:txBody>
          <a:bodyPr/>
          <a:lstStyle/>
          <a:p>
            <a:fld id="{90720952-225C-CA47-A0C5-D371F6E3D929}" type="slidenum">
              <a:rPr lang="en-US" smtClean="0"/>
              <a:t>15</a:t>
            </a:fld>
            <a:endParaRPr lang="en-US"/>
          </a:p>
        </p:txBody>
      </p:sp>
    </p:spTree>
    <p:extLst>
      <p:ext uri="{BB962C8B-B14F-4D97-AF65-F5344CB8AC3E}">
        <p14:creationId xmlns:p14="http://schemas.microsoft.com/office/powerpoint/2010/main" val="2818369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F11A5-AB31-D08A-0AB9-D165A735F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85F700-A44E-1E3C-0D68-7F796CAF1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DAC446-977E-3A01-7837-E5FF8D8C5594}"/>
              </a:ext>
            </a:extLst>
          </p:cNvPr>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and explain each bullet point</a:t>
            </a:r>
          </a:p>
        </p:txBody>
      </p:sp>
      <p:sp>
        <p:nvSpPr>
          <p:cNvPr id="4" name="Slide Number Placeholder 3">
            <a:extLst>
              <a:ext uri="{FF2B5EF4-FFF2-40B4-BE49-F238E27FC236}">
                <a16:creationId xmlns:a16="http://schemas.microsoft.com/office/drawing/2014/main" id="{24B9B292-EC32-D864-FDF2-3CB8CB86C211}"/>
              </a:ext>
            </a:extLst>
          </p:cNvPr>
          <p:cNvSpPr>
            <a:spLocks noGrp="1"/>
          </p:cNvSpPr>
          <p:nvPr>
            <p:ph type="sldNum" sz="quarter" idx="5"/>
          </p:nvPr>
        </p:nvSpPr>
        <p:spPr/>
        <p:txBody>
          <a:bodyPr/>
          <a:lstStyle/>
          <a:p>
            <a:fld id="{90720952-225C-CA47-A0C5-D371F6E3D929}" type="slidenum">
              <a:rPr lang="en-US" smtClean="0"/>
              <a:t>16</a:t>
            </a:fld>
            <a:endParaRPr lang="en-US"/>
          </a:p>
        </p:txBody>
      </p:sp>
    </p:spTree>
    <p:extLst>
      <p:ext uri="{BB962C8B-B14F-4D97-AF65-F5344CB8AC3E}">
        <p14:creationId xmlns:p14="http://schemas.microsoft.com/office/powerpoint/2010/main" val="1738139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and explain each bullet point</a:t>
            </a:r>
          </a:p>
        </p:txBody>
      </p:sp>
      <p:sp>
        <p:nvSpPr>
          <p:cNvPr id="4" name="Slide Number Placeholder 3"/>
          <p:cNvSpPr>
            <a:spLocks noGrp="1"/>
          </p:cNvSpPr>
          <p:nvPr>
            <p:ph type="sldNum" sz="quarter" idx="5"/>
          </p:nvPr>
        </p:nvSpPr>
        <p:spPr/>
        <p:txBody>
          <a:bodyPr/>
          <a:lstStyle/>
          <a:p>
            <a:fld id="{90720952-225C-CA47-A0C5-D371F6E3D929}" type="slidenum">
              <a:rPr lang="en-US" smtClean="0"/>
              <a:t>17</a:t>
            </a:fld>
            <a:endParaRPr lang="en-US"/>
          </a:p>
        </p:txBody>
      </p:sp>
    </p:spTree>
    <p:extLst>
      <p:ext uri="{BB962C8B-B14F-4D97-AF65-F5344CB8AC3E}">
        <p14:creationId xmlns:p14="http://schemas.microsoft.com/office/powerpoint/2010/main" val="3906794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and explain each bullet point.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 for questions regarding the telephone interview process</a:t>
            </a:r>
          </a:p>
        </p:txBody>
      </p:sp>
      <p:sp>
        <p:nvSpPr>
          <p:cNvPr id="4" name="Slide Number Placeholder 3"/>
          <p:cNvSpPr>
            <a:spLocks noGrp="1"/>
          </p:cNvSpPr>
          <p:nvPr>
            <p:ph type="sldNum" sz="quarter" idx="5"/>
          </p:nvPr>
        </p:nvSpPr>
        <p:spPr/>
        <p:txBody>
          <a:bodyPr/>
          <a:lstStyle/>
          <a:p>
            <a:fld id="{90720952-225C-CA47-A0C5-D371F6E3D929}" type="slidenum">
              <a:rPr lang="en-US" smtClean="0"/>
              <a:t>18</a:t>
            </a:fld>
            <a:endParaRPr lang="en-US"/>
          </a:p>
        </p:txBody>
      </p:sp>
    </p:spTree>
    <p:extLst>
      <p:ext uri="{BB962C8B-B14F-4D97-AF65-F5344CB8AC3E}">
        <p14:creationId xmlns:p14="http://schemas.microsoft.com/office/powerpoint/2010/main" val="1815879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each bullet point and explain as necessary.</a:t>
            </a:r>
          </a:p>
        </p:txBody>
      </p:sp>
      <p:sp>
        <p:nvSpPr>
          <p:cNvPr id="4" name="Slide Number Placeholder 3"/>
          <p:cNvSpPr>
            <a:spLocks noGrp="1"/>
          </p:cNvSpPr>
          <p:nvPr>
            <p:ph type="sldNum" sz="quarter" idx="5"/>
          </p:nvPr>
        </p:nvSpPr>
        <p:spPr/>
        <p:txBody>
          <a:bodyPr/>
          <a:lstStyle/>
          <a:p>
            <a:fld id="{90720952-225C-CA47-A0C5-D371F6E3D929}" type="slidenum">
              <a:rPr lang="en-US" smtClean="0"/>
              <a:t>19</a:t>
            </a:fld>
            <a:endParaRPr lang="en-US"/>
          </a:p>
        </p:txBody>
      </p:sp>
    </p:spTree>
    <p:extLst>
      <p:ext uri="{BB962C8B-B14F-4D97-AF65-F5344CB8AC3E}">
        <p14:creationId xmlns:p14="http://schemas.microsoft.com/office/powerpoint/2010/main" val="3098368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each bullet point and explain as necessary.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 for questions or comments about the virtual interview process.</a:t>
            </a:r>
          </a:p>
        </p:txBody>
      </p:sp>
      <p:sp>
        <p:nvSpPr>
          <p:cNvPr id="4" name="Slide Number Placeholder 3"/>
          <p:cNvSpPr>
            <a:spLocks noGrp="1"/>
          </p:cNvSpPr>
          <p:nvPr>
            <p:ph type="sldNum" sz="quarter" idx="5"/>
          </p:nvPr>
        </p:nvSpPr>
        <p:spPr/>
        <p:txBody>
          <a:bodyPr/>
          <a:lstStyle/>
          <a:p>
            <a:fld id="{90720952-225C-CA47-A0C5-D371F6E3D929}" type="slidenum">
              <a:rPr lang="en-US" smtClean="0"/>
              <a:t>20</a:t>
            </a:fld>
            <a:endParaRPr lang="en-US"/>
          </a:p>
        </p:txBody>
      </p:sp>
    </p:spTree>
    <p:extLst>
      <p:ext uri="{BB962C8B-B14F-4D97-AF65-F5344CB8AC3E}">
        <p14:creationId xmlns:p14="http://schemas.microsoft.com/office/powerpoint/2010/main" val="2501963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EE7E1-A952-1B22-0FE3-40F15B44E2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B8860-C833-8EC0-008E-5D75579D0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357A49-D229-B5DE-C12C-73DDEB00D736}"/>
              </a:ext>
            </a:extLst>
          </p:cNvPr>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each bullet point and explain as necessary.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 for questions or comments about the virtual interview process.</a:t>
            </a:r>
          </a:p>
        </p:txBody>
      </p:sp>
      <p:sp>
        <p:nvSpPr>
          <p:cNvPr id="4" name="Slide Number Placeholder 3">
            <a:extLst>
              <a:ext uri="{FF2B5EF4-FFF2-40B4-BE49-F238E27FC236}">
                <a16:creationId xmlns:a16="http://schemas.microsoft.com/office/drawing/2014/main" id="{03BAEA86-424A-39F4-D148-74D2B839FE86}"/>
              </a:ext>
            </a:extLst>
          </p:cNvPr>
          <p:cNvSpPr>
            <a:spLocks noGrp="1"/>
          </p:cNvSpPr>
          <p:nvPr>
            <p:ph type="sldNum" sz="quarter" idx="5"/>
          </p:nvPr>
        </p:nvSpPr>
        <p:spPr/>
        <p:txBody>
          <a:bodyPr/>
          <a:lstStyle/>
          <a:p>
            <a:fld id="{90720952-225C-CA47-A0C5-D371F6E3D929}" type="slidenum">
              <a:rPr lang="en-US" smtClean="0"/>
              <a:t>21</a:t>
            </a:fld>
            <a:endParaRPr lang="en-US"/>
          </a:p>
        </p:txBody>
      </p:sp>
    </p:spTree>
    <p:extLst>
      <p:ext uri="{BB962C8B-B14F-4D97-AF65-F5344CB8AC3E}">
        <p14:creationId xmlns:p14="http://schemas.microsoft.com/office/powerpoint/2010/main" val="1923205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54811" y="4460935"/>
            <a:ext cx="5486400" cy="3600450"/>
          </a:xfrm>
        </p:spPr>
        <p:txBody>
          <a:bodyPr/>
          <a:lstStyle/>
          <a:p>
            <a:r>
              <a:rPr lang="en-US" dirty="0">
                <a:latin typeface="Arial" panose="020B0604020202020204" pitchFamily="34" charset="0"/>
                <a:cs typeface="Arial" panose="020B0604020202020204" pitchFamily="34" charset="0"/>
              </a:rPr>
              <a:t>Go over each bullet point and explain as necessary</a:t>
            </a:r>
            <a:r>
              <a:rPr lang="en-US" dirty="0"/>
              <a:t>.</a:t>
            </a:r>
          </a:p>
          <a:p>
            <a:endParaRPr lang="en-US" dirty="0"/>
          </a:p>
        </p:txBody>
      </p:sp>
      <p:sp>
        <p:nvSpPr>
          <p:cNvPr id="4" name="Slide Number Placeholder 3"/>
          <p:cNvSpPr>
            <a:spLocks noGrp="1"/>
          </p:cNvSpPr>
          <p:nvPr>
            <p:ph type="sldNum" sz="quarter" idx="5"/>
          </p:nvPr>
        </p:nvSpPr>
        <p:spPr/>
        <p:txBody>
          <a:bodyPr/>
          <a:lstStyle/>
          <a:p>
            <a:fld id="{90720952-225C-CA47-A0C5-D371F6E3D929}" type="slidenum">
              <a:rPr lang="en-US" smtClean="0"/>
              <a:t>22</a:t>
            </a:fld>
            <a:endParaRPr lang="en-US"/>
          </a:p>
        </p:txBody>
      </p:sp>
    </p:spTree>
    <p:extLst>
      <p:ext uri="{BB962C8B-B14F-4D97-AF65-F5344CB8AC3E}">
        <p14:creationId xmlns:p14="http://schemas.microsoft.com/office/powerpoint/2010/main" val="3776887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each bullet point and explain as necessary.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 for questions regarding the in-person interview process</a:t>
            </a:r>
          </a:p>
          <a:p>
            <a:endParaRPr lang="en-US" dirty="0"/>
          </a:p>
        </p:txBody>
      </p:sp>
      <p:sp>
        <p:nvSpPr>
          <p:cNvPr id="4" name="Slide Number Placeholder 3"/>
          <p:cNvSpPr>
            <a:spLocks noGrp="1"/>
          </p:cNvSpPr>
          <p:nvPr>
            <p:ph type="sldNum" sz="quarter" idx="5"/>
          </p:nvPr>
        </p:nvSpPr>
        <p:spPr/>
        <p:txBody>
          <a:bodyPr/>
          <a:lstStyle/>
          <a:p>
            <a:fld id="{90720952-225C-CA47-A0C5-D371F6E3D929}" type="slidenum">
              <a:rPr lang="en-US" smtClean="0"/>
              <a:t>23</a:t>
            </a:fld>
            <a:endParaRPr lang="en-US"/>
          </a:p>
        </p:txBody>
      </p:sp>
    </p:spTree>
    <p:extLst>
      <p:ext uri="{BB962C8B-B14F-4D97-AF65-F5344CB8AC3E}">
        <p14:creationId xmlns:p14="http://schemas.microsoft.com/office/powerpoint/2010/main" val="1377899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ask for questions before the summary as we don’t want to finish the presentation “hanging.” We take questions now then summarize to finish strong.</a:t>
            </a:r>
          </a:p>
        </p:txBody>
      </p:sp>
      <p:sp>
        <p:nvSpPr>
          <p:cNvPr id="4" name="Slide Number Placeholder 3"/>
          <p:cNvSpPr>
            <a:spLocks noGrp="1"/>
          </p:cNvSpPr>
          <p:nvPr>
            <p:ph type="sldNum" sz="quarter" idx="5"/>
          </p:nvPr>
        </p:nvSpPr>
        <p:spPr/>
        <p:txBody>
          <a:bodyPr/>
          <a:lstStyle/>
          <a:p>
            <a:fld id="{90720952-225C-CA47-A0C5-D371F6E3D929}" type="slidenum">
              <a:rPr lang="en-US" smtClean="0"/>
              <a:t>24</a:t>
            </a:fld>
            <a:endParaRPr lang="en-US"/>
          </a:p>
        </p:txBody>
      </p:sp>
    </p:spTree>
    <p:extLst>
      <p:ext uri="{BB962C8B-B14F-4D97-AF65-F5344CB8AC3E}">
        <p14:creationId xmlns:p14="http://schemas.microsoft.com/office/powerpoint/2010/main" val="172114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each bullet point. No questions after this slide</a:t>
            </a:r>
          </a:p>
        </p:txBody>
      </p:sp>
      <p:sp>
        <p:nvSpPr>
          <p:cNvPr id="4" name="Slide Number Placeholder 3"/>
          <p:cNvSpPr>
            <a:spLocks noGrp="1"/>
          </p:cNvSpPr>
          <p:nvPr>
            <p:ph type="sldNum" sz="quarter" idx="5"/>
          </p:nvPr>
        </p:nvSpPr>
        <p:spPr/>
        <p:txBody>
          <a:bodyPr/>
          <a:lstStyle/>
          <a:p>
            <a:fld id="{90720952-225C-CA47-A0C5-D371F6E3D929}" type="slidenum">
              <a:rPr lang="en-US" smtClean="0"/>
              <a:t>25</a:t>
            </a:fld>
            <a:endParaRPr lang="en-US"/>
          </a:p>
        </p:txBody>
      </p:sp>
    </p:spTree>
    <p:extLst>
      <p:ext uri="{BB962C8B-B14F-4D97-AF65-F5344CB8AC3E}">
        <p14:creationId xmlns:p14="http://schemas.microsoft.com/office/powerpoint/2010/main" val="2018607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 next week’s agenda.</a:t>
            </a:r>
          </a:p>
          <a:p>
            <a:endParaRPr lang="en-US" dirty="0"/>
          </a:p>
          <a:p>
            <a:r>
              <a:rPr lang="en-US" dirty="0"/>
              <a:t>There likely will be some questions that arise, take those in person.</a:t>
            </a:r>
          </a:p>
        </p:txBody>
      </p:sp>
      <p:sp>
        <p:nvSpPr>
          <p:cNvPr id="4" name="Slide Number Placeholder 3"/>
          <p:cNvSpPr>
            <a:spLocks noGrp="1"/>
          </p:cNvSpPr>
          <p:nvPr>
            <p:ph type="sldNum" sz="quarter" idx="5"/>
          </p:nvPr>
        </p:nvSpPr>
        <p:spPr/>
        <p:txBody>
          <a:bodyPr/>
          <a:lstStyle/>
          <a:p>
            <a:fld id="{90720952-225C-CA47-A0C5-D371F6E3D929}" type="slidenum">
              <a:rPr lang="en-US" smtClean="0"/>
              <a:t>26</a:t>
            </a:fld>
            <a:endParaRPr lang="en-US"/>
          </a:p>
        </p:txBody>
      </p:sp>
    </p:spTree>
    <p:extLst>
      <p:ext uri="{BB962C8B-B14F-4D97-AF65-F5344CB8AC3E}">
        <p14:creationId xmlns:p14="http://schemas.microsoft.com/office/powerpoint/2010/main" val="263727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C69D-8593-0CE6-17FD-E62297B19B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3187F3-C65B-93A0-28F5-F758217FEA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FACB52-3C97-EC06-94CE-983690E891FA}"/>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5" name="Footer Placeholder 4">
            <a:extLst>
              <a:ext uri="{FF2B5EF4-FFF2-40B4-BE49-F238E27FC236}">
                <a16:creationId xmlns:a16="http://schemas.microsoft.com/office/drawing/2014/main" id="{05460CFC-2EE7-D174-BE50-5595DCB716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DC3E16-AF49-DC4F-DA4B-B91AEB60BD67}"/>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3628932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CEEC8-2D4B-8802-9D28-B8E0591A4C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28EAD1-384A-8314-CAD9-E6F67EA260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1560C-CA6C-8A95-6F5D-D0B8D594F70D}"/>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5" name="Footer Placeholder 4">
            <a:extLst>
              <a:ext uri="{FF2B5EF4-FFF2-40B4-BE49-F238E27FC236}">
                <a16:creationId xmlns:a16="http://schemas.microsoft.com/office/drawing/2014/main" id="{268AF3D1-6523-E46E-DC4E-8AB3B9EAA4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BDDA0-73C5-FDA3-AE04-7C4F86FBC575}"/>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424616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1D4C7-FAC4-190D-ACED-959162F6FD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CFC0606-EA82-F570-14CD-0619B50619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4E4854-7B85-4EE7-E7A3-62ABAF60D90B}"/>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5" name="Footer Placeholder 4">
            <a:extLst>
              <a:ext uri="{FF2B5EF4-FFF2-40B4-BE49-F238E27FC236}">
                <a16:creationId xmlns:a16="http://schemas.microsoft.com/office/drawing/2014/main" id="{A2EB5C47-4226-B033-0528-1EE201247D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8A846A-3DEE-65BA-6FF6-9387A37DCBBE}"/>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4107585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10F8E-6A92-0F9F-1E57-4B11540DAC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617EDF-93C3-A455-BABC-F9C0123724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C75410-B8C6-3A4A-B758-72ED0A20D7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3066C9-4503-15BF-2AFA-45DAEC18AE9E}"/>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6" name="Footer Placeholder 5">
            <a:extLst>
              <a:ext uri="{FF2B5EF4-FFF2-40B4-BE49-F238E27FC236}">
                <a16:creationId xmlns:a16="http://schemas.microsoft.com/office/drawing/2014/main" id="{B738D5DB-F866-BC72-7E3B-6B520E4908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05A700-EB3A-6AEA-FCAC-9F51608D8195}"/>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54455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B1449-7D7E-2B7E-DD29-C9B8ADCDD3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1130A7-BF10-7C8C-94F8-1EA744C1C5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193873-A449-4EFC-1BDC-A175F372F0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C6ED33-F348-9A1D-EE25-88E9FAFD41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BA2FE0-65AE-651B-9A80-275074469E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AC66B7-89AA-6209-3494-51C8101E1873}"/>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8" name="Footer Placeholder 7">
            <a:extLst>
              <a:ext uri="{FF2B5EF4-FFF2-40B4-BE49-F238E27FC236}">
                <a16:creationId xmlns:a16="http://schemas.microsoft.com/office/drawing/2014/main" id="{24B39BF4-4EDA-C28E-742A-83CCA7678C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154B1E-A21E-A346-6617-B8D7272EBBF7}"/>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3894498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995B1-5369-A03F-3C5F-B32A0CE6AA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B0C0AC-46CC-7001-7A14-82F16B30D4FF}"/>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4" name="Footer Placeholder 3">
            <a:extLst>
              <a:ext uri="{FF2B5EF4-FFF2-40B4-BE49-F238E27FC236}">
                <a16:creationId xmlns:a16="http://schemas.microsoft.com/office/drawing/2014/main" id="{507E48E4-A05A-B866-C70E-60748B92FB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3A84F6-EA84-4C5A-7927-EA446D10F098}"/>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80262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FE7D0D-425B-E222-688A-BF6B399067B5}"/>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3" name="Footer Placeholder 2">
            <a:extLst>
              <a:ext uri="{FF2B5EF4-FFF2-40B4-BE49-F238E27FC236}">
                <a16:creationId xmlns:a16="http://schemas.microsoft.com/office/drawing/2014/main" id="{6BA848D2-3975-AC0D-6AE8-7405583AFD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778A55-EEFF-CA7A-4B70-793D8DC36D14}"/>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3336858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715B3-C5B3-6BF6-FCA1-700032E95B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27FAB2-DB72-0C35-C749-F6CE870599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6CD492-2B0D-3921-B76F-3929C76E7C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5EDBCD-4B42-DE62-9158-65924BC1F629}"/>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6" name="Footer Placeholder 5">
            <a:extLst>
              <a:ext uri="{FF2B5EF4-FFF2-40B4-BE49-F238E27FC236}">
                <a16:creationId xmlns:a16="http://schemas.microsoft.com/office/drawing/2014/main" id="{D58AAF5D-1BF2-E68D-08C9-8E3B09212E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646652-24E1-98C7-AD5C-DBE8157EBEB8}"/>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4223510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A552B-DD1B-F5C9-5386-00AEF04B19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708B7D-6F1A-2EC1-BD9C-2ECBB80E00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0B3058-73BA-AAEC-D918-610811A22A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084FB7-281A-D034-BA00-FA75DA93CA0B}"/>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6" name="Footer Placeholder 5">
            <a:extLst>
              <a:ext uri="{FF2B5EF4-FFF2-40B4-BE49-F238E27FC236}">
                <a16:creationId xmlns:a16="http://schemas.microsoft.com/office/drawing/2014/main" id="{F6022035-7B83-75F4-D2DC-EECB99B9AE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099C49-6D64-F0A2-2838-00A303C1AD1B}"/>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92150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E8A90-3EB3-A0AD-E815-9C2265EBDC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665A13-5F11-B5F6-BE67-BED0955F00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4601A-5CCB-5AEE-40F5-C9E3A0CCB547}"/>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5" name="Footer Placeholder 4">
            <a:extLst>
              <a:ext uri="{FF2B5EF4-FFF2-40B4-BE49-F238E27FC236}">
                <a16:creationId xmlns:a16="http://schemas.microsoft.com/office/drawing/2014/main" id="{3F1C0132-FF50-C9CB-099E-313D32B6AD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7B0F25-B638-9A25-267A-E78DFD975413}"/>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03648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C100B6-5290-5BE9-DC5F-63587A6EC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2B6828-46A2-44B4-0355-673EB1360B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2858D7-15B6-5466-548B-9716E779D53C}"/>
              </a:ext>
            </a:extLst>
          </p:cNvPr>
          <p:cNvSpPr>
            <a:spLocks noGrp="1"/>
          </p:cNvSpPr>
          <p:nvPr>
            <p:ph type="dt" sz="half" idx="10"/>
          </p:nvPr>
        </p:nvSpPr>
        <p:spPr/>
        <p:txBody>
          <a:bodyPr/>
          <a:lstStyle/>
          <a:p>
            <a:fld id="{AF6F64FB-CCF2-884B-90C7-FA2998696530}" type="datetimeFigureOut">
              <a:rPr lang="en-US" smtClean="0"/>
              <a:t>9/30/26</a:t>
            </a:fld>
            <a:endParaRPr lang="en-US"/>
          </a:p>
        </p:txBody>
      </p:sp>
      <p:sp>
        <p:nvSpPr>
          <p:cNvPr id="5" name="Footer Placeholder 4">
            <a:extLst>
              <a:ext uri="{FF2B5EF4-FFF2-40B4-BE49-F238E27FC236}">
                <a16:creationId xmlns:a16="http://schemas.microsoft.com/office/drawing/2014/main" id="{8B319F6C-99F4-0C5D-91FA-9167286631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0B71D1-6D16-BC27-FE25-A2B080DE458E}"/>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2138371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6D134A-5C54-CEAB-FE52-8337520BF4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4962F2-F017-0A9A-7504-F81F3CA47A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BFC93C-375F-4A1D-5CA3-9CBA58B1F0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6F64FB-CCF2-884B-90C7-FA2998696530}" type="datetimeFigureOut">
              <a:rPr lang="en-US" smtClean="0"/>
              <a:t>9/30/26</a:t>
            </a:fld>
            <a:endParaRPr lang="en-US"/>
          </a:p>
        </p:txBody>
      </p:sp>
      <p:sp>
        <p:nvSpPr>
          <p:cNvPr id="5" name="Footer Placeholder 4">
            <a:extLst>
              <a:ext uri="{FF2B5EF4-FFF2-40B4-BE49-F238E27FC236}">
                <a16:creationId xmlns:a16="http://schemas.microsoft.com/office/drawing/2014/main" id="{418D1F83-6278-D7FB-2990-58802DA042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AAD3060-7BC8-936E-2E61-996982CA7F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79BB2A9-3342-F84B-999C-5962E86BD14C}" type="slidenum">
              <a:rPr lang="en-US" smtClean="0"/>
              <a:t>‹#›</a:t>
            </a:fld>
            <a:endParaRPr lang="en-US"/>
          </a:p>
        </p:txBody>
      </p:sp>
    </p:spTree>
    <p:extLst>
      <p:ext uri="{BB962C8B-B14F-4D97-AF65-F5344CB8AC3E}">
        <p14:creationId xmlns:p14="http://schemas.microsoft.com/office/powerpoint/2010/main" val="1069539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116BA-D395-9C6C-9D31-4F0A2D18B4D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AC11F5A-93EF-B42F-0A16-0530871D55FB}"/>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279DEF26-A1A4-4F00-CF87-3F43B19ADD0A}"/>
              </a:ext>
            </a:extLst>
          </p:cNvPr>
          <p:cNvSpPr>
            <a:spLocks noGrp="1"/>
          </p:cNvSpPr>
          <p:nvPr>
            <p:ph type="title"/>
          </p:nvPr>
        </p:nvSpPr>
        <p:spPr>
          <a:xfrm>
            <a:off x="805758" y="804397"/>
            <a:ext cx="10402431" cy="886291"/>
          </a:xfrm>
        </p:spPr>
        <p:txBody>
          <a:bodyPr>
            <a:normAutofit/>
          </a:bodyPr>
          <a:lstStyle/>
          <a:p>
            <a:pPr algn="ctr"/>
            <a:r>
              <a:rPr lang="en-US" sz="3600" dirty="0"/>
              <a:t>The Interview Process: A Three-Part Workshop</a:t>
            </a:r>
          </a:p>
        </p:txBody>
      </p:sp>
      <p:pic>
        <p:nvPicPr>
          <p:cNvPr id="4" name="Picture 3">
            <a:extLst>
              <a:ext uri="{FF2B5EF4-FFF2-40B4-BE49-F238E27FC236}">
                <a16:creationId xmlns:a16="http://schemas.microsoft.com/office/drawing/2014/main" id="{91840FEF-CFF7-15BF-661C-651C2DDA7457}"/>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32D42A20-E661-F8CA-EBE7-D4D9B7AC7065}"/>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835A1837-0C53-C7B3-68C3-97162A9FD944}"/>
              </a:ext>
            </a:extLst>
          </p:cNvPr>
          <p:cNvSpPr txBox="1"/>
          <p:nvPr/>
        </p:nvSpPr>
        <p:spPr>
          <a:xfrm>
            <a:off x="647252" y="1356110"/>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DF2E5440-8323-2D0E-8D6E-733A26A79486}"/>
              </a:ext>
            </a:extLst>
          </p:cNvPr>
          <p:cNvSpPr txBox="1"/>
          <p:nvPr/>
        </p:nvSpPr>
        <p:spPr>
          <a:xfrm>
            <a:off x="616772" y="1690688"/>
            <a:ext cx="10897496" cy="4524315"/>
          </a:xfrm>
          <a:prstGeom prst="rect">
            <a:avLst/>
          </a:prstGeom>
          <a:noFill/>
        </p:spPr>
        <p:txBody>
          <a:bodyPr wrap="square" rtlCol="0">
            <a:spAutoFit/>
          </a:bodyPr>
          <a:lstStyle/>
          <a:p>
            <a:pPr algn="ctr"/>
            <a:r>
              <a:rPr lang="en-US" sz="2800" dirty="0"/>
              <a:t>The Interview Process is a three-part workshop designed not only to get you the interview but also to help you get the job offer. It includes:</a:t>
            </a:r>
          </a:p>
          <a:p>
            <a:pPr algn="ctr"/>
            <a:endParaRPr lang="en-US" sz="2800" dirty="0"/>
          </a:p>
          <a:p>
            <a:pPr algn="ctr">
              <a:lnSpc>
                <a:spcPct val="150000"/>
              </a:lnSpc>
            </a:pPr>
            <a:r>
              <a:rPr lang="en-US" sz="2400" dirty="0">
                <a:highlight>
                  <a:srgbClr val="FFFF00"/>
                </a:highlight>
              </a:rPr>
              <a:t>Part 1: Before your interview-Prepare for success</a:t>
            </a:r>
          </a:p>
          <a:p>
            <a:pPr algn="ctr">
              <a:lnSpc>
                <a:spcPct val="150000"/>
              </a:lnSpc>
            </a:pPr>
            <a:r>
              <a:rPr lang="en-US" sz="2400" dirty="0"/>
              <a:t>Part 2: During the interview-The successful interview</a:t>
            </a:r>
          </a:p>
          <a:p>
            <a:pPr algn="ctr">
              <a:lnSpc>
                <a:spcPct val="150000"/>
              </a:lnSpc>
            </a:pPr>
            <a:r>
              <a:rPr lang="en-US" sz="2400" dirty="0"/>
              <a:t>Part 3: After the interview-Finish strong</a:t>
            </a:r>
          </a:p>
          <a:p>
            <a:pPr algn="ctr"/>
            <a:endParaRPr lang="en-US" sz="2800" dirty="0"/>
          </a:p>
          <a:p>
            <a:pPr algn="ctr"/>
            <a:r>
              <a:rPr lang="en-US" sz="1600" dirty="0"/>
              <a:t>David Giustozzi</a:t>
            </a:r>
          </a:p>
          <a:p>
            <a:pPr algn="ctr"/>
            <a:r>
              <a:rPr lang="en-US" sz="1600" dirty="0"/>
              <a:t>October 1, 2026</a:t>
            </a:r>
          </a:p>
          <a:p>
            <a:pPr algn="ctr"/>
            <a:r>
              <a:rPr lang="en-US" sz="1600"/>
              <a:t>Rev </a:t>
            </a:r>
            <a:r>
              <a:rPr lang="en-US" sz="1600" dirty="0"/>
              <a:t>2</a:t>
            </a:r>
          </a:p>
          <a:p>
            <a:pPr algn="ctr"/>
            <a:r>
              <a:rPr lang="en-US" sz="1600" dirty="0" err="1"/>
              <a:t>dave@absuccesspartners.com</a:t>
            </a:r>
            <a:endParaRPr lang="en-US" sz="1600" dirty="0"/>
          </a:p>
        </p:txBody>
      </p:sp>
    </p:spTree>
    <p:extLst>
      <p:ext uri="{BB962C8B-B14F-4D97-AF65-F5344CB8AC3E}">
        <p14:creationId xmlns:p14="http://schemas.microsoft.com/office/powerpoint/2010/main" val="311829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BB87B-CF05-556D-549A-D010E4738C9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28256AE-FD93-6219-B674-FE59018FBD38}"/>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E75D29AE-8DB4-0EBD-559A-238D31055B82}"/>
              </a:ext>
            </a:extLst>
          </p:cNvPr>
          <p:cNvSpPr>
            <a:spLocks noGrp="1"/>
          </p:cNvSpPr>
          <p:nvPr>
            <p:ph type="title"/>
          </p:nvPr>
        </p:nvSpPr>
        <p:spPr>
          <a:xfrm>
            <a:off x="2108499" y="365125"/>
            <a:ext cx="8014447" cy="1325563"/>
          </a:xfrm>
        </p:spPr>
        <p:txBody>
          <a:bodyPr>
            <a:normAutofit/>
          </a:bodyPr>
          <a:lstStyle/>
          <a:p>
            <a:pPr algn="ctr"/>
            <a:endParaRPr lang="en-US" sz="3200" dirty="0"/>
          </a:p>
        </p:txBody>
      </p:sp>
      <p:pic>
        <p:nvPicPr>
          <p:cNvPr id="4" name="Picture 3">
            <a:extLst>
              <a:ext uri="{FF2B5EF4-FFF2-40B4-BE49-F238E27FC236}">
                <a16:creationId xmlns:a16="http://schemas.microsoft.com/office/drawing/2014/main" id="{3B6AD323-4640-015C-EAC5-8B9DAF45A63A}"/>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A23380C2-89E4-7DD8-CCFC-1538E61C8680}"/>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08DA5FEB-790F-526D-8931-AF90C6BE087B}"/>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6F430A91-0B5C-8C23-5079-A78D81EA90A2}"/>
              </a:ext>
            </a:extLst>
          </p:cNvPr>
          <p:cNvSpPr txBox="1"/>
          <p:nvPr/>
        </p:nvSpPr>
        <p:spPr>
          <a:xfrm>
            <a:off x="1484767" y="2328095"/>
            <a:ext cx="9195587" cy="3508653"/>
          </a:xfrm>
          <a:prstGeom prst="rect">
            <a:avLst/>
          </a:prstGeom>
          <a:noFill/>
        </p:spPr>
        <p:txBody>
          <a:bodyPr wrap="square" rtlCol="0">
            <a:spAutoFit/>
          </a:bodyPr>
          <a:lstStyle/>
          <a:p>
            <a:pPr algn="ctr"/>
            <a:r>
              <a:rPr lang="en-US" sz="6000" dirty="0"/>
              <a:t>The Interview Process:</a:t>
            </a:r>
          </a:p>
          <a:p>
            <a:pPr algn="ctr"/>
            <a:r>
              <a:rPr lang="en-US" sz="6000" dirty="0"/>
              <a:t>Before Your Interview</a:t>
            </a:r>
          </a:p>
          <a:p>
            <a:pPr algn="ctr"/>
            <a:endParaRPr lang="en-US" sz="5400" dirty="0"/>
          </a:p>
          <a:p>
            <a:pPr algn="ctr"/>
            <a:r>
              <a:rPr lang="en-US" sz="1600" dirty="0"/>
              <a:t>David Giustozzi</a:t>
            </a:r>
          </a:p>
          <a:p>
            <a:pPr algn="ctr"/>
            <a:r>
              <a:rPr lang="en-US" sz="1600" dirty="0"/>
              <a:t>October 1, 2026</a:t>
            </a:r>
          </a:p>
          <a:p>
            <a:pPr algn="ctr"/>
            <a:r>
              <a:rPr lang="en-US" sz="1600" dirty="0" err="1"/>
              <a:t>dave@absuccesspartners.com</a:t>
            </a:r>
            <a:endParaRPr lang="en-US" sz="1600" dirty="0"/>
          </a:p>
        </p:txBody>
      </p:sp>
    </p:spTree>
    <p:extLst>
      <p:ext uri="{BB962C8B-B14F-4D97-AF65-F5344CB8AC3E}">
        <p14:creationId xmlns:p14="http://schemas.microsoft.com/office/powerpoint/2010/main" val="683144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094FF3-F5E4-4095-A5C2-A878E4FC84C7}"/>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C49CBC75-346B-666C-BB04-69DEF679F310}"/>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F0C45C57-6F67-027A-6E0E-487090DDEC83}"/>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C287A3FE-4A4F-042A-F429-FD96BA1D6654}"/>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FEE683CF-64E0-85BC-CB20-6A45E9ED3C72}"/>
              </a:ext>
            </a:extLst>
          </p:cNvPr>
          <p:cNvSpPr txBox="1"/>
          <p:nvPr/>
        </p:nvSpPr>
        <p:spPr>
          <a:xfrm>
            <a:off x="647252" y="1312433"/>
            <a:ext cx="10927976" cy="4493538"/>
          </a:xfrm>
          <a:prstGeom prst="rect">
            <a:avLst/>
          </a:prstGeom>
          <a:noFill/>
        </p:spPr>
        <p:txBody>
          <a:bodyPr wrap="square" rtlCol="0">
            <a:spAutoFit/>
          </a:bodyPr>
          <a:lstStyle/>
          <a:p>
            <a:r>
              <a:rPr lang="en-US" sz="2400" dirty="0"/>
              <a:t>Today’s Agenda:</a:t>
            </a:r>
          </a:p>
          <a:p>
            <a:endParaRPr lang="en-US" sz="2400" dirty="0"/>
          </a:p>
          <a:p>
            <a:pPr marL="342900" indent="-342900">
              <a:lnSpc>
                <a:spcPct val="150000"/>
              </a:lnSpc>
              <a:buFont typeface="Arial" panose="020B0604020202020204" pitchFamily="34" charset="0"/>
              <a:buChar char="•"/>
            </a:pPr>
            <a:r>
              <a:rPr lang="en-US" sz="2000" dirty="0"/>
              <a:t>The purpose of today’s workshop</a:t>
            </a:r>
          </a:p>
          <a:p>
            <a:pPr marL="342900" indent="-342900">
              <a:lnSpc>
                <a:spcPct val="150000"/>
              </a:lnSpc>
              <a:buFont typeface="Arial" panose="020B0604020202020204" pitchFamily="34" charset="0"/>
              <a:buChar char="•"/>
            </a:pPr>
            <a:r>
              <a:rPr lang="en-US" sz="2000" dirty="0"/>
              <a:t>What you need to know and do before your interview</a:t>
            </a:r>
          </a:p>
          <a:p>
            <a:pPr marL="342900" indent="-342900">
              <a:lnSpc>
                <a:spcPct val="150000"/>
              </a:lnSpc>
              <a:buFont typeface="Arial" panose="020B0604020202020204" pitchFamily="34" charset="0"/>
              <a:buChar char="•"/>
            </a:pPr>
            <a:r>
              <a:rPr lang="en-US" sz="2000" dirty="0"/>
              <a:t>Questions and answers</a:t>
            </a:r>
          </a:p>
          <a:p>
            <a:pPr marL="342900" indent="-342900">
              <a:lnSpc>
                <a:spcPct val="150000"/>
              </a:lnSpc>
              <a:buFont typeface="Arial" panose="020B0604020202020204" pitchFamily="34" charset="0"/>
              <a:buChar char="•"/>
            </a:pPr>
            <a:r>
              <a:rPr lang="en-US" sz="2000" dirty="0"/>
              <a:t>Summary</a:t>
            </a:r>
          </a:p>
          <a:p>
            <a:pPr algn="ctr"/>
            <a:endParaRPr lang="en-US" sz="2000" dirty="0"/>
          </a:p>
          <a:p>
            <a:pPr algn="ctr"/>
            <a:endParaRPr lang="en-US" sz="2000" dirty="0"/>
          </a:p>
          <a:p>
            <a:pPr algn="ctr"/>
            <a:r>
              <a:rPr lang="en-US" sz="2000" dirty="0"/>
              <a:t>This workshop is for you! Be sure to ask questions!</a:t>
            </a:r>
          </a:p>
          <a:p>
            <a:endParaRPr lang="en-US" sz="2000" dirty="0"/>
          </a:p>
          <a:p>
            <a:pPr algn="ctr"/>
            <a:r>
              <a:rPr lang="en-US" sz="2000" dirty="0"/>
              <a:t>Note: The presentation will be available on the OJT website after today’s meeting</a:t>
            </a:r>
          </a:p>
          <a:p>
            <a:endParaRPr lang="en-US" dirty="0"/>
          </a:p>
        </p:txBody>
      </p:sp>
    </p:spTree>
    <p:extLst>
      <p:ext uri="{BB962C8B-B14F-4D97-AF65-F5344CB8AC3E}">
        <p14:creationId xmlns:p14="http://schemas.microsoft.com/office/powerpoint/2010/main" val="1616520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2A66C-6D7C-1A81-567B-A15CC34D846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B8933AB-50F0-8886-A867-DBA3882F5452}"/>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26A4F240-A7CF-3087-D3B5-EB9ED74FA982}"/>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C00BCA7C-6AAA-AA32-24B8-C0CE1367B677}"/>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FF4FE05A-E4C9-AA9E-B8DD-B717F07818CE}"/>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305DC3B0-5DEF-844C-7B6D-641D023B8E06}"/>
              </a:ext>
            </a:extLst>
          </p:cNvPr>
          <p:cNvSpPr txBox="1"/>
          <p:nvPr/>
        </p:nvSpPr>
        <p:spPr>
          <a:xfrm>
            <a:off x="647252" y="1312433"/>
            <a:ext cx="10927976" cy="4216539"/>
          </a:xfrm>
          <a:prstGeom prst="rect">
            <a:avLst/>
          </a:prstGeom>
          <a:noFill/>
        </p:spPr>
        <p:txBody>
          <a:bodyPr wrap="square" rtlCol="0">
            <a:spAutoFit/>
          </a:bodyPr>
          <a:lstStyle/>
          <a:p>
            <a:endParaRPr lang="en-US" sz="2400" dirty="0"/>
          </a:p>
          <a:p>
            <a:endParaRPr lang="en-US" sz="2400" dirty="0"/>
          </a:p>
          <a:p>
            <a:endParaRPr lang="en-US" sz="2400" dirty="0"/>
          </a:p>
          <a:p>
            <a:endParaRPr lang="en-US" sz="2400" dirty="0"/>
          </a:p>
          <a:p>
            <a:endParaRPr lang="en-US" sz="2400" dirty="0"/>
          </a:p>
          <a:p>
            <a:pPr algn="ctr"/>
            <a:r>
              <a:rPr lang="en-US" sz="2800" dirty="0"/>
              <a:t>“Train Hard, Fight Easy”</a:t>
            </a:r>
          </a:p>
          <a:p>
            <a:pPr algn="ctr"/>
            <a:endParaRPr lang="en-US" sz="2800" dirty="0"/>
          </a:p>
          <a:p>
            <a:pPr algn="ctr"/>
            <a:r>
              <a:rPr lang="en-US" sz="2800" dirty="0"/>
              <a:t>-Alexander Suvoruv, </a:t>
            </a:r>
          </a:p>
          <a:p>
            <a:pPr algn="ctr"/>
            <a:r>
              <a:rPr lang="en-US" sz="2800" dirty="0"/>
              <a:t>18th-century Russian General</a:t>
            </a:r>
          </a:p>
          <a:p>
            <a:endParaRPr lang="en-US" dirty="0"/>
          </a:p>
          <a:p>
            <a:endParaRPr lang="en-US" dirty="0"/>
          </a:p>
        </p:txBody>
      </p:sp>
    </p:spTree>
    <p:extLst>
      <p:ext uri="{BB962C8B-B14F-4D97-AF65-F5344CB8AC3E}">
        <p14:creationId xmlns:p14="http://schemas.microsoft.com/office/powerpoint/2010/main" val="3917777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20CFF-D208-579B-FC3E-E596EC647EB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E7BD545-3250-0E30-D56B-1FC5CC4D3AAD}"/>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E9FEC462-D494-B96A-4AC4-E613B79710F5}"/>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7B650D2C-48CB-060B-FC0C-7F53F7BE8069}"/>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0D795241-422B-ABCF-0EDA-E56F897447DA}"/>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A8DE9356-7F6D-4CED-E577-1744C325E991}"/>
              </a:ext>
            </a:extLst>
          </p:cNvPr>
          <p:cNvSpPr txBox="1"/>
          <p:nvPr/>
        </p:nvSpPr>
        <p:spPr>
          <a:xfrm>
            <a:off x="570368" y="1212844"/>
            <a:ext cx="11045228" cy="4154984"/>
          </a:xfrm>
          <a:prstGeom prst="rect">
            <a:avLst/>
          </a:prstGeom>
          <a:noFill/>
        </p:spPr>
        <p:txBody>
          <a:bodyPr wrap="square" rtlCol="0">
            <a:spAutoFit/>
          </a:bodyPr>
          <a:lstStyle/>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"To each there comes in their lifetime a special moment when they are figuratively tapped on the shoulder and offered the chance to do a very special thing, unique to them and fitted to their talents. What a tragedy if that moment finds them unprepared or unqualified for that which could have been their finest hour.”</a:t>
            </a:r>
          </a:p>
          <a:p>
            <a:endParaRPr lang="en-US" sz="2400"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-Winston Churchill</a:t>
            </a:r>
          </a:p>
        </p:txBody>
      </p:sp>
    </p:spTree>
    <p:extLst>
      <p:ext uri="{BB962C8B-B14F-4D97-AF65-F5344CB8AC3E}">
        <p14:creationId xmlns:p14="http://schemas.microsoft.com/office/powerpoint/2010/main" val="2905440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835B0-C4A5-B512-6582-1CF193D3C22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7A99970-4F8D-95EF-9AB4-3FF7874F9665}"/>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20005703-ABE1-E7EE-857F-590830B60AB6}"/>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BBBFC1BC-D96D-ED67-1654-97BD5D815FE2}"/>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E74719ED-9D43-C54E-8228-8D89C0BCB343}"/>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3C51EA51-DEB0-244D-921D-942887F1519E}"/>
              </a:ext>
            </a:extLst>
          </p:cNvPr>
          <p:cNvSpPr txBox="1"/>
          <p:nvPr/>
        </p:nvSpPr>
        <p:spPr>
          <a:xfrm>
            <a:off x="350110" y="1312433"/>
            <a:ext cx="11491780" cy="4616648"/>
          </a:xfrm>
          <a:prstGeom prst="rect">
            <a:avLst/>
          </a:prstGeom>
          <a:noFill/>
        </p:spPr>
        <p:txBody>
          <a:bodyPr wrap="square" rtlCol="0">
            <a:spAutoFit/>
          </a:bodyPr>
          <a:lstStyle/>
          <a:p>
            <a:r>
              <a:rPr lang="en-US" sz="2400" dirty="0"/>
              <a:t>Job loss is an emotional process. Each of us, as human beings, must go through the five stages of grief:</a:t>
            </a:r>
          </a:p>
          <a:p>
            <a:endParaRPr lang="en-US" sz="2400" dirty="0"/>
          </a:p>
          <a:p>
            <a:pPr marL="457200" indent="-457200">
              <a:buFont typeface="+mj-lt"/>
              <a:buAutoNum type="arabicPeriod"/>
            </a:pPr>
            <a:r>
              <a:rPr lang="en-US" sz="2000" b="1" dirty="0"/>
              <a:t>Denial</a:t>
            </a:r>
            <a:r>
              <a:rPr lang="en-US" sz="2000" dirty="0"/>
              <a:t>-Shock, pretending the loss did not happen</a:t>
            </a:r>
          </a:p>
          <a:p>
            <a:pPr marL="457200" indent="-457200">
              <a:buFont typeface="+mj-lt"/>
              <a:buAutoNum type="arabicPeriod"/>
            </a:pPr>
            <a:r>
              <a:rPr lang="en-US" sz="2000" b="1" dirty="0"/>
              <a:t>Anger</a:t>
            </a:r>
            <a:r>
              <a:rPr lang="en-US" sz="2000" dirty="0"/>
              <a:t>-Feeling helpless, blaming yourself or others</a:t>
            </a:r>
          </a:p>
          <a:p>
            <a:pPr marL="457200" indent="-457200">
              <a:buFont typeface="+mj-lt"/>
              <a:buAutoNum type="arabicPeriod"/>
            </a:pPr>
            <a:r>
              <a:rPr lang="en-US" sz="2000" b="1" dirty="0"/>
              <a:t>Bargaining</a:t>
            </a:r>
            <a:r>
              <a:rPr lang="en-US" sz="2000" dirty="0"/>
              <a:t>-Trying to make a deal to change things. Thinking about “what if” and “only if” scenarios</a:t>
            </a:r>
          </a:p>
          <a:p>
            <a:pPr marL="457200" indent="-457200">
              <a:buFont typeface="+mj-lt"/>
              <a:buAutoNum type="arabicPeriod"/>
            </a:pPr>
            <a:r>
              <a:rPr lang="en-US" sz="2000" b="1" dirty="0"/>
              <a:t>Depression</a:t>
            </a:r>
            <a:r>
              <a:rPr lang="en-US" sz="2000" dirty="0"/>
              <a:t>-Deep sadness, low energy. Loss of interest in others and daily life</a:t>
            </a:r>
          </a:p>
          <a:p>
            <a:pPr marL="457200" indent="-457200">
              <a:buFont typeface="+mj-lt"/>
              <a:buAutoNum type="arabicPeriod"/>
            </a:pPr>
            <a:r>
              <a:rPr lang="en-US" sz="2000" b="1" dirty="0"/>
              <a:t>Acceptance</a:t>
            </a:r>
            <a:r>
              <a:rPr lang="en-US" sz="2000" dirty="0"/>
              <a:t>-Realizing the reality of the loss, learning how to live with the change, finding a way to move forward</a:t>
            </a:r>
          </a:p>
          <a:p>
            <a:endParaRPr lang="en-US" dirty="0"/>
          </a:p>
          <a:p>
            <a:r>
              <a:rPr lang="en-US" sz="2400" dirty="0"/>
              <a:t>The faster we are able to move to stage 5, the sooner we can secure our next position. Understanding, accepting, and settling each stage is necessary to move forward.</a:t>
            </a:r>
          </a:p>
          <a:p>
            <a:endParaRPr lang="en-US" dirty="0"/>
          </a:p>
          <a:p>
            <a:endParaRPr lang="en-US" dirty="0"/>
          </a:p>
        </p:txBody>
      </p:sp>
    </p:spTree>
    <p:extLst>
      <p:ext uri="{BB962C8B-B14F-4D97-AF65-F5344CB8AC3E}">
        <p14:creationId xmlns:p14="http://schemas.microsoft.com/office/powerpoint/2010/main" val="1630222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540D4-351F-817C-E8C2-E9EE475BD06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EF468D4-B19B-C9A1-D13C-404AE45B9482}"/>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527214A0-9887-27EE-AAB0-70E54898F0D9}"/>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8444081C-4C97-6A4C-AB84-BF817EE9B1C2}"/>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92043659-D4B0-8D7F-E5A1-C04646949DE4}"/>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AF61C295-B984-8CCC-03E3-B22D17180B44}"/>
              </a:ext>
            </a:extLst>
          </p:cNvPr>
          <p:cNvSpPr txBox="1"/>
          <p:nvPr/>
        </p:nvSpPr>
        <p:spPr>
          <a:xfrm>
            <a:off x="647252" y="1312433"/>
            <a:ext cx="10927976" cy="4585871"/>
          </a:xfrm>
          <a:prstGeom prst="rect">
            <a:avLst/>
          </a:prstGeom>
          <a:noFill/>
        </p:spPr>
        <p:txBody>
          <a:bodyPr wrap="square" rtlCol="0">
            <a:spAutoFit/>
          </a:bodyPr>
          <a:lstStyle/>
          <a:p>
            <a:endParaRPr lang="en-US" sz="2400" dirty="0"/>
          </a:p>
          <a:p>
            <a:r>
              <a:rPr lang="en-US" sz="2400" dirty="0"/>
              <a:t>From the time we enter transition until we get the job, there are known and proven steps we must take. These include:</a:t>
            </a:r>
          </a:p>
          <a:p>
            <a:endParaRPr lang="en-US" sz="1200" dirty="0"/>
          </a:p>
          <a:p>
            <a:pPr marL="457200" indent="-457200">
              <a:buFont typeface="+mj-lt"/>
              <a:buAutoNum type="arabicPeriod"/>
            </a:pPr>
            <a:r>
              <a:rPr lang="en-US" sz="2000" dirty="0"/>
              <a:t>Getting in the right state of mind, determined to succeed, so we can:</a:t>
            </a:r>
          </a:p>
          <a:p>
            <a:pPr marL="457200" indent="-457200">
              <a:buFont typeface="+mj-lt"/>
              <a:buAutoNum type="arabicPeriod"/>
            </a:pPr>
            <a:r>
              <a:rPr lang="en-US" sz="2000" dirty="0"/>
              <a:t>Do the initial preparation work, so we can:</a:t>
            </a:r>
          </a:p>
          <a:p>
            <a:pPr marL="457200" indent="-457200">
              <a:buFont typeface="+mj-lt"/>
              <a:buAutoNum type="arabicPeriod"/>
            </a:pPr>
            <a:r>
              <a:rPr lang="en-US" sz="2000" dirty="0"/>
              <a:t>Be offered an opportunity to interview, so we can:</a:t>
            </a:r>
          </a:p>
          <a:p>
            <a:pPr marL="457200" indent="-457200">
              <a:buFont typeface="+mj-lt"/>
              <a:buAutoNum type="arabicPeriod"/>
            </a:pPr>
            <a:r>
              <a:rPr lang="en-US" sz="2000" dirty="0"/>
              <a:t>Interview well, so we can:</a:t>
            </a:r>
          </a:p>
          <a:p>
            <a:pPr marL="457200" indent="-457200">
              <a:buFont typeface="+mj-lt"/>
              <a:buAutoNum type="arabicPeriod"/>
            </a:pPr>
            <a:r>
              <a:rPr lang="en-US" sz="2000" dirty="0"/>
              <a:t>Be offered the position</a:t>
            </a:r>
          </a:p>
          <a:p>
            <a:endParaRPr lang="en-US" sz="2400" dirty="0"/>
          </a:p>
          <a:p>
            <a:r>
              <a:rPr lang="en-US" sz="2400" dirty="0"/>
              <a:t>Let’s review each step in the process to prepare for your interview</a:t>
            </a:r>
          </a:p>
          <a:p>
            <a:r>
              <a:rPr lang="en-US" sz="2400" dirty="0"/>
              <a:t>OJT volunteers are here to help you through this process!</a:t>
            </a:r>
          </a:p>
          <a:p>
            <a:endParaRPr lang="en-US" dirty="0"/>
          </a:p>
          <a:p>
            <a:endParaRPr lang="en-US" dirty="0"/>
          </a:p>
        </p:txBody>
      </p:sp>
    </p:spTree>
    <p:extLst>
      <p:ext uri="{BB962C8B-B14F-4D97-AF65-F5344CB8AC3E}">
        <p14:creationId xmlns:p14="http://schemas.microsoft.com/office/powerpoint/2010/main" val="3866619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42E7C-48BA-9BBD-73D1-54241DBF065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378A94B-687A-C614-ABE2-6E08D3A381B9}"/>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68745749-F753-282E-2531-6679C8C13E97}"/>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EEDDB5E2-2482-139D-63E0-CCFFFFE804DD}"/>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A614364D-005F-48F9-C1A2-5897966A7E18}"/>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FFE67566-B543-67C4-CE80-334E8D6D2158}"/>
              </a:ext>
            </a:extLst>
          </p:cNvPr>
          <p:cNvSpPr txBox="1"/>
          <p:nvPr/>
        </p:nvSpPr>
        <p:spPr>
          <a:xfrm>
            <a:off x="647252" y="1312433"/>
            <a:ext cx="10927976" cy="5447645"/>
          </a:xfrm>
          <a:prstGeom prst="rect">
            <a:avLst/>
          </a:prstGeom>
          <a:noFill/>
        </p:spPr>
        <p:txBody>
          <a:bodyPr wrap="square" rtlCol="0">
            <a:spAutoFit/>
          </a:bodyPr>
          <a:lstStyle/>
          <a:p>
            <a:endParaRPr lang="en-US" sz="2400" dirty="0"/>
          </a:p>
          <a:p>
            <a:pPr algn="ctr"/>
            <a:r>
              <a:rPr lang="en-US" sz="2400" dirty="0"/>
              <a:t>First things first. Set the stage by answering the following questions or taking the following preliminary steps as appropriate and in order:</a:t>
            </a:r>
          </a:p>
          <a:p>
            <a:endParaRPr lang="en-US" sz="2400" dirty="0"/>
          </a:p>
          <a:p>
            <a:pPr marL="457200" indent="-457200">
              <a:buAutoNum type="arabicPeriod"/>
            </a:pPr>
            <a:r>
              <a:rPr lang="en-US" sz="2400" dirty="0"/>
              <a:t>Truthfully answer the question: What do I want to do? This will help you:</a:t>
            </a:r>
          </a:p>
          <a:p>
            <a:pPr marL="457200" indent="-457200">
              <a:buAutoNum type="arabicPeriod"/>
            </a:pPr>
            <a:r>
              <a:rPr lang="en-US" sz="2400" dirty="0"/>
              <a:t>Prepare and memorize your two-minute drill. This will help you:</a:t>
            </a:r>
          </a:p>
          <a:p>
            <a:pPr marL="457200" indent="-457200">
              <a:buAutoNum type="arabicPeriod"/>
            </a:pPr>
            <a:r>
              <a:rPr lang="en-US" sz="2400" dirty="0"/>
              <a:t>Ensure your resume is current. Your resume is your calling card that gets the interview. You want to pique the hiring manager’s interest in you to learn more</a:t>
            </a:r>
          </a:p>
          <a:p>
            <a:pPr marL="914400" lvl="1" indent="-457200">
              <a:buFont typeface="Wingdings" pitchFamily="2" charset="2"/>
              <a:buChar char="Ø"/>
            </a:pPr>
            <a:r>
              <a:rPr lang="en-US" sz="2400" dirty="0"/>
              <a:t>State exactly what you want to do</a:t>
            </a:r>
          </a:p>
          <a:p>
            <a:pPr marL="914400" lvl="1" indent="-457200">
              <a:buFont typeface="Wingdings" pitchFamily="2" charset="2"/>
              <a:buChar char="Ø"/>
            </a:pPr>
            <a:r>
              <a:rPr lang="en-US" sz="2400" dirty="0"/>
              <a:t>Relevant information and accomplishments are on the top half of page 1</a:t>
            </a:r>
          </a:p>
          <a:p>
            <a:pPr marL="914400" lvl="1" indent="-457200">
              <a:buFont typeface="Wingdings" pitchFamily="2" charset="2"/>
              <a:buChar char="Ø"/>
            </a:pPr>
            <a:r>
              <a:rPr lang="en-US" sz="2400" dirty="0"/>
              <a:t>Will need customized resumes for each potential employer</a:t>
            </a:r>
          </a:p>
          <a:p>
            <a:pPr marL="914400" lvl="1" indent="-457200">
              <a:buFont typeface="Wingdings" pitchFamily="2" charset="2"/>
              <a:buChar char="Ø"/>
            </a:pPr>
            <a:r>
              <a:rPr lang="en-US" sz="2400" dirty="0"/>
              <a:t>Which will provide the material to…</a:t>
            </a:r>
          </a:p>
          <a:p>
            <a:pPr marL="457200" indent="-457200">
              <a:buAutoNum type="arabicPeriod"/>
            </a:pPr>
            <a:endParaRPr lang="en-US" sz="2400" dirty="0"/>
          </a:p>
          <a:p>
            <a:endParaRPr lang="en-US" dirty="0"/>
          </a:p>
          <a:p>
            <a:endParaRPr lang="en-US" dirty="0"/>
          </a:p>
        </p:txBody>
      </p:sp>
    </p:spTree>
    <p:extLst>
      <p:ext uri="{BB962C8B-B14F-4D97-AF65-F5344CB8AC3E}">
        <p14:creationId xmlns:p14="http://schemas.microsoft.com/office/powerpoint/2010/main" val="4195882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2AE01-54E1-B473-3228-AEB4F1FFDCE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CED03B5-1C91-F5C6-B982-9BA3ADE5D5AF}"/>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83C4102A-CBDA-E685-DAFF-855CC3DE2ACE}"/>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B6EF1163-D6A6-892C-E373-C06E21CE588B}"/>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04541F8B-E624-2513-7124-A6F2D0425AAB}"/>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01ABC5FC-DE97-3278-6D16-31785F46153B}"/>
              </a:ext>
            </a:extLst>
          </p:cNvPr>
          <p:cNvSpPr txBox="1"/>
          <p:nvPr/>
        </p:nvSpPr>
        <p:spPr>
          <a:xfrm>
            <a:off x="647252" y="1312433"/>
            <a:ext cx="10927976" cy="5324535"/>
          </a:xfrm>
          <a:prstGeom prst="rect">
            <a:avLst/>
          </a:prstGeom>
          <a:noFill/>
        </p:spPr>
        <p:txBody>
          <a:bodyPr wrap="square" rtlCol="0">
            <a:spAutoFit/>
          </a:bodyPr>
          <a:lstStyle/>
          <a:p>
            <a:endParaRPr lang="en-US" sz="2400" dirty="0"/>
          </a:p>
          <a:p>
            <a:pPr algn="ctr"/>
            <a:r>
              <a:rPr lang="en-US" sz="2400" dirty="0"/>
              <a:t>Preliminary steps, continued:</a:t>
            </a:r>
          </a:p>
          <a:p>
            <a:endParaRPr lang="en-US" sz="2400" dirty="0"/>
          </a:p>
          <a:p>
            <a:pPr marL="457200" indent="-457200">
              <a:buFont typeface="+mj-lt"/>
              <a:buAutoNum type="arabicPeriod" startAt="4"/>
            </a:pPr>
            <a:r>
              <a:rPr lang="en-US" sz="2400" dirty="0"/>
              <a:t>Update your LinkedIn profile. Many recruiters utilize LinkedIn</a:t>
            </a:r>
          </a:p>
          <a:p>
            <a:pPr marL="457200" indent="-457200">
              <a:buAutoNum type="arabicPeriod" startAt="4"/>
            </a:pPr>
            <a:r>
              <a:rPr lang="en-US" sz="2400" dirty="0"/>
              <a:t>Develop about 6 target companies you wish to work for. This is a rolling list</a:t>
            </a:r>
          </a:p>
          <a:p>
            <a:pPr marL="457200" indent="-457200">
              <a:buAutoNum type="arabicPeriod" startAt="4"/>
            </a:pPr>
            <a:r>
              <a:rPr lang="en-US" sz="2400" dirty="0"/>
              <a:t>Develop a daily calendar and job search cadence</a:t>
            </a:r>
          </a:p>
          <a:p>
            <a:pPr marL="914400" lvl="1" indent="-457200">
              <a:buFont typeface="Wingdings" pitchFamily="2" charset="2"/>
              <a:buChar char="Ø"/>
            </a:pPr>
            <a:r>
              <a:rPr lang="en-US" sz="2400" dirty="0"/>
              <a:t>Getting a full-time job is a full-time job</a:t>
            </a:r>
          </a:p>
          <a:p>
            <a:pPr marL="914400" lvl="1" indent="-457200">
              <a:buFont typeface="Wingdings" pitchFamily="2" charset="2"/>
              <a:buChar char="Ø"/>
            </a:pPr>
            <a:r>
              <a:rPr lang="en-US" sz="2400" dirty="0"/>
              <a:t>Learn which activities are most productive. Spend your time there</a:t>
            </a:r>
          </a:p>
          <a:p>
            <a:pPr marL="914400" lvl="1" indent="-457200">
              <a:buFont typeface="Wingdings" pitchFamily="2" charset="2"/>
              <a:buChar char="Ø"/>
            </a:pPr>
            <a:r>
              <a:rPr lang="en-US" sz="2400" dirty="0"/>
              <a:t>Don’t neglect quiet time, exercise, and family</a:t>
            </a:r>
          </a:p>
          <a:p>
            <a:r>
              <a:rPr lang="en-US" sz="2400" dirty="0"/>
              <a:t>7.  If you don’t already utilize networking:</a:t>
            </a:r>
          </a:p>
          <a:p>
            <a:pPr marL="914400" lvl="1" indent="-457200">
              <a:buFont typeface="Wingdings" pitchFamily="2" charset="2"/>
              <a:buChar char="Ø"/>
            </a:pPr>
            <a:r>
              <a:rPr lang="en-US" sz="2000" dirty="0"/>
              <a:t>Learn all you can about how to network</a:t>
            </a:r>
          </a:p>
          <a:p>
            <a:pPr marL="914400" lvl="1" indent="-457200">
              <a:buFont typeface="Wingdings" pitchFamily="2" charset="2"/>
              <a:buChar char="Ø"/>
            </a:pPr>
            <a:r>
              <a:rPr lang="en-US" sz="2000" dirty="0"/>
              <a:t>Get out there and network with others. It’s part of your weekly calendar</a:t>
            </a:r>
          </a:p>
          <a:p>
            <a:endParaRPr lang="en-US" sz="2400" dirty="0"/>
          </a:p>
          <a:p>
            <a:endParaRPr lang="en-US" dirty="0"/>
          </a:p>
          <a:p>
            <a:endParaRPr lang="en-US" dirty="0"/>
          </a:p>
        </p:txBody>
      </p:sp>
    </p:spTree>
    <p:extLst>
      <p:ext uri="{BB962C8B-B14F-4D97-AF65-F5344CB8AC3E}">
        <p14:creationId xmlns:p14="http://schemas.microsoft.com/office/powerpoint/2010/main" val="1491996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3F229-A00A-94A5-5F1F-4F93BBD9F7E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09E951A-9F19-A952-68E7-9651BD0D2C01}"/>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A1B217CE-0A10-35EB-C5E9-07609F5A34F4}"/>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7617C38F-E7AC-11A9-B2C3-A14CC4FB022B}"/>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E23264AE-4534-B809-CF76-1A6F7B8F6EA4}"/>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D25DEC94-3E6C-6C71-AC59-692A2298A5C9}"/>
              </a:ext>
            </a:extLst>
          </p:cNvPr>
          <p:cNvSpPr txBox="1"/>
          <p:nvPr/>
        </p:nvSpPr>
        <p:spPr>
          <a:xfrm>
            <a:off x="647252" y="1312433"/>
            <a:ext cx="10927976" cy="4770537"/>
          </a:xfrm>
          <a:prstGeom prst="rect">
            <a:avLst/>
          </a:prstGeom>
          <a:noFill/>
        </p:spPr>
        <p:txBody>
          <a:bodyPr wrap="square" rtlCol="0">
            <a:spAutoFit/>
          </a:bodyPr>
          <a:lstStyle/>
          <a:p>
            <a:pPr algn="ctr"/>
            <a:r>
              <a:rPr lang="en-US" sz="2400" dirty="0"/>
              <a:t>Preliminary steps, continued:</a:t>
            </a:r>
          </a:p>
          <a:p>
            <a:pPr algn="ctr"/>
            <a:endParaRPr lang="en-US" sz="1200" dirty="0"/>
          </a:p>
          <a:p>
            <a:r>
              <a:rPr lang="en-US" sz="2400" dirty="0"/>
              <a:t>8. Dress and personal appearance. Every day is an interview</a:t>
            </a:r>
          </a:p>
          <a:p>
            <a:pPr marL="914400" lvl="1" indent="-457200">
              <a:buFont typeface="Wingdings" pitchFamily="2" charset="2"/>
              <a:buChar char="Ø"/>
            </a:pPr>
            <a:r>
              <a:rPr lang="en-US" sz="2000" dirty="0"/>
              <a:t>Dressing for work every day sets the tone for your job search</a:t>
            </a:r>
          </a:p>
          <a:p>
            <a:pPr marL="914400" lvl="1" indent="-457200">
              <a:buFont typeface="Wingdings" pitchFamily="2" charset="2"/>
              <a:buChar char="Ø"/>
            </a:pPr>
            <a:r>
              <a:rPr lang="en-US" sz="2000" dirty="0"/>
              <a:t>Be prepared to meet your future employer every time you leave your home</a:t>
            </a:r>
          </a:p>
          <a:p>
            <a:r>
              <a:rPr lang="en-US" sz="2400" dirty="0"/>
              <a:t>9. Consider how you will set yourself apart from other candidates</a:t>
            </a:r>
          </a:p>
          <a:p>
            <a:r>
              <a:rPr lang="en-US" sz="2400" dirty="0"/>
              <a:t>10. Always have a pen and paper with you</a:t>
            </a:r>
          </a:p>
          <a:p>
            <a:r>
              <a:rPr lang="en-US" sz="2400" dirty="0"/>
              <a:t>11. Always carry a resume with you</a:t>
            </a:r>
          </a:p>
          <a:p>
            <a:r>
              <a:rPr lang="en-US" sz="2400" dirty="0"/>
              <a:t>12. Consider always having a business card. Paper and/or electronic</a:t>
            </a:r>
          </a:p>
          <a:p>
            <a:r>
              <a:rPr lang="en-US" sz="2400" dirty="0"/>
              <a:t>13. Being experienced with AI is increasingly a requirement. Be prepared </a:t>
            </a:r>
            <a:r>
              <a:rPr lang="en-US" sz="2400"/>
              <a:t>to </a:t>
            </a:r>
          </a:p>
          <a:p>
            <a:r>
              <a:rPr lang="en-US" sz="2400"/>
              <a:t>answer </a:t>
            </a:r>
            <a:r>
              <a:rPr lang="en-US" sz="2400" dirty="0"/>
              <a:t>questions regarding your experience with AI. Do you need training?</a:t>
            </a:r>
          </a:p>
          <a:p>
            <a:endParaRPr lang="en-US" sz="2400" dirty="0"/>
          </a:p>
          <a:p>
            <a:endParaRPr lang="en-US" dirty="0"/>
          </a:p>
          <a:p>
            <a:endParaRPr lang="en-US" dirty="0"/>
          </a:p>
        </p:txBody>
      </p:sp>
    </p:spTree>
    <p:extLst>
      <p:ext uri="{BB962C8B-B14F-4D97-AF65-F5344CB8AC3E}">
        <p14:creationId xmlns:p14="http://schemas.microsoft.com/office/powerpoint/2010/main" val="2185582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57D92-9C0F-1AAA-048B-5C43FB571FE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4E55DAC-4CDD-1DC9-2EBC-8AA06F516557}"/>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CA57A538-287B-8B30-5E80-FA4FB21C2A19}"/>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97224D60-DDA3-E886-6EE6-BADDF99C02C6}"/>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DC89EF85-B0BF-F740-9F2C-9D840C261971}"/>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DA63F89F-647A-E64A-165F-A38948F3F940}"/>
              </a:ext>
            </a:extLst>
          </p:cNvPr>
          <p:cNvSpPr txBox="1"/>
          <p:nvPr/>
        </p:nvSpPr>
        <p:spPr>
          <a:xfrm>
            <a:off x="647252" y="1312433"/>
            <a:ext cx="10927976" cy="4031873"/>
          </a:xfrm>
          <a:prstGeom prst="rect">
            <a:avLst/>
          </a:prstGeom>
          <a:noFill/>
        </p:spPr>
        <p:txBody>
          <a:bodyPr wrap="square" rtlCol="0">
            <a:spAutoFit/>
          </a:bodyPr>
          <a:lstStyle/>
          <a:p>
            <a:endParaRPr lang="en-US" sz="2400" dirty="0"/>
          </a:p>
          <a:p>
            <a:r>
              <a:rPr lang="en-US" sz="2800" dirty="0"/>
              <a:t>Congratulations! You’ve been selected to interview:</a:t>
            </a:r>
          </a:p>
          <a:p>
            <a:endParaRPr lang="en-US" sz="2400" dirty="0"/>
          </a:p>
          <a:p>
            <a:pPr marL="800100" lvl="1" indent="-342900">
              <a:buFont typeface="Arial" panose="020B0604020202020204" pitchFamily="34" charset="0"/>
              <a:buChar char="•"/>
            </a:pPr>
            <a:r>
              <a:rPr lang="en-US" sz="2400" dirty="0"/>
              <a:t>What kind of interview is it? Telephone, virtual, asynchronous, or in-person?</a:t>
            </a:r>
          </a:p>
          <a:p>
            <a:pPr lvl="1"/>
            <a:endParaRPr lang="en-US" sz="2400" dirty="0"/>
          </a:p>
          <a:p>
            <a:pPr marL="800100" lvl="1" indent="-342900">
              <a:buFont typeface="Arial" panose="020B0604020202020204" pitchFamily="34" charset="0"/>
              <a:buChar char="•"/>
            </a:pPr>
            <a:r>
              <a:rPr lang="en-US" sz="2400" dirty="0"/>
              <a:t>Each has its own requirements; many requirements overlap</a:t>
            </a:r>
          </a:p>
          <a:p>
            <a:pPr marL="800100" lvl="1" indent="-342900">
              <a:buFont typeface="Arial" panose="020B0604020202020204" pitchFamily="34" charset="0"/>
              <a:buChar char="•"/>
            </a:pPr>
            <a:endParaRPr lang="en-US" sz="2400" dirty="0"/>
          </a:p>
          <a:p>
            <a:pPr marL="800100" lvl="1" indent="-342900">
              <a:buFont typeface="Arial" panose="020B0604020202020204" pitchFamily="34" charset="0"/>
              <a:buChar char="•"/>
            </a:pPr>
            <a:r>
              <a:rPr lang="en-US" sz="2400" dirty="0"/>
              <a:t>Let’s talk about general steps to prepare for any interview</a:t>
            </a:r>
          </a:p>
          <a:p>
            <a:pPr marL="1257300" lvl="2" indent="-342900">
              <a:buFont typeface="Wingdings" pitchFamily="2" charset="2"/>
              <a:buChar char="Ø"/>
            </a:pPr>
            <a:r>
              <a:rPr lang="en-US" sz="2400" dirty="0"/>
              <a:t>Then specifics for each interview type</a:t>
            </a:r>
          </a:p>
          <a:p>
            <a:endParaRPr lang="en-US" dirty="0"/>
          </a:p>
          <a:p>
            <a:endParaRPr lang="en-US" dirty="0"/>
          </a:p>
        </p:txBody>
      </p:sp>
    </p:spTree>
    <p:extLst>
      <p:ext uri="{BB962C8B-B14F-4D97-AF65-F5344CB8AC3E}">
        <p14:creationId xmlns:p14="http://schemas.microsoft.com/office/powerpoint/2010/main" val="2333057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90C90-9568-512B-FF0F-FDC57FEAFA7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50C356E-3683-6B66-20DE-823BEA8CE9F2}"/>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239466E9-E18A-DD29-E804-8338A5E68B75}"/>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4C17773D-17AF-14DD-7DD2-7F8CE8AC4792}"/>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2CC49BB7-459C-DDCB-8426-C69E8032DC82}"/>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078C50CB-0172-A88A-804B-E1D17A2B18B1}"/>
              </a:ext>
            </a:extLst>
          </p:cNvPr>
          <p:cNvSpPr txBox="1"/>
          <p:nvPr/>
        </p:nvSpPr>
        <p:spPr>
          <a:xfrm>
            <a:off x="647252" y="1312433"/>
            <a:ext cx="10927976" cy="5139869"/>
          </a:xfrm>
          <a:prstGeom prst="rect">
            <a:avLst/>
          </a:prstGeom>
          <a:noFill/>
        </p:spPr>
        <p:txBody>
          <a:bodyPr wrap="square" rtlCol="0">
            <a:spAutoFit/>
          </a:bodyPr>
          <a:lstStyle/>
          <a:p>
            <a:pPr algn="ctr"/>
            <a:r>
              <a:rPr lang="en-US" sz="2800" dirty="0"/>
              <a:t>Interview preparation:</a:t>
            </a:r>
          </a:p>
          <a:p>
            <a:pPr algn="ctr"/>
            <a:endParaRPr lang="en-US" sz="1200" dirty="0"/>
          </a:p>
          <a:p>
            <a:pPr marL="342900" indent="-342900">
              <a:lnSpc>
                <a:spcPct val="150000"/>
              </a:lnSpc>
              <a:buFont typeface="Arial" panose="020B0604020202020204" pitchFamily="34" charset="0"/>
              <a:buChar char="•"/>
            </a:pPr>
            <a:r>
              <a:rPr lang="en-US" sz="2400" dirty="0"/>
              <a:t>Research the company. Know as much about them as you can</a:t>
            </a:r>
          </a:p>
          <a:p>
            <a:pPr marL="800100" lvl="1" indent="-342900">
              <a:lnSpc>
                <a:spcPct val="150000"/>
              </a:lnSpc>
              <a:buFont typeface="Wingdings" pitchFamily="2" charset="2"/>
              <a:buChar char="Ø"/>
            </a:pPr>
            <a:r>
              <a:rPr lang="en-US" sz="2400" dirty="0"/>
              <a:t>Use your network, LinkedIn, news, website, etc. (other sources)</a:t>
            </a:r>
          </a:p>
          <a:p>
            <a:pPr marL="342900" indent="-342900">
              <a:lnSpc>
                <a:spcPct val="150000"/>
              </a:lnSpc>
              <a:buFont typeface="Arial" panose="020B0604020202020204" pitchFamily="34" charset="0"/>
              <a:buChar char="•"/>
            </a:pPr>
            <a:endParaRPr lang="en-US" sz="2400" dirty="0"/>
          </a:p>
          <a:p>
            <a:pPr marL="342900" indent="-342900">
              <a:lnSpc>
                <a:spcPct val="150000"/>
              </a:lnSpc>
              <a:buFont typeface="Arial" panose="020B0604020202020204" pitchFamily="34" charset="0"/>
              <a:buChar char="•"/>
            </a:pPr>
            <a:r>
              <a:rPr lang="en-US" sz="2400" dirty="0"/>
              <a:t>If possible, learn who will interview you. How can you do this?</a:t>
            </a:r>
          </a:p>
          <a:p>
            <a:pPr marL="342900" indent="-342900">
              <a:lnSpc>
                <a:spcPct val="150000"/>
              </a:lnSpc>
              <a:buFont typeface="Arial" panose="020B0604020202020204" pitchFamily="34" charset="0"/>
              <a:buChar char="•"/>
            </a:pPr>
            <a:endParaRPr lang="en-US" sz="2400" dirty="0"/>
          </a:p>
          <a:p>
            <a:pPr marL="342900" indent="-342900">
              <a:lnSpc>
                <a:spcPct val="150000"/>
              </a:lnSpc>
              <a:buFont typeface="Arial" panose="020B0604020202020204" pitchFamily="34" charset="0"/>
              <a:buChar char="•"/>
            </a:pPr>
            <a:r>
              <a:rPr lang="en-US" sz="2400" dirty="0"/>
              <a:t>Consider how you will dress for the interview. Do you need new cloths?</a:t>
            </a:r>
          </a:p>
          <a:p>
            <a:pPr marL="800100" lvl="1" indent="-342900">
              <a:lnSpc>
                <a:spcPct val="150000"/>
              </a:lnSpc>
              <a:buFont typeface="Wingdings" pitchFamily="2" charset="2"/>
              <a:buChar char="Ø"/>
            </a:pPr>
            <a:r>
              <a:rPr lang="en-US" sz="2400" dirty="0"/>
              <a:t>Consider personal appearance: Professional, match company culture</a:t>
            </a:r>
          </a:p>
          <a:p>
            <a:endParaRPr lang="en-US" dirty="0"/>
          </a:p>
          <a:p>
            <a:endParaRPr lang="en-US" dirty="0"/>
          </a:p>
        </p:txBody>
      </p:sp>
    </p:spTree>
    <p:extLst>
      <p:ext uri="{BB962C8B-B14F-4D97-AF65-F5344CB8AC3E}">
        <p14:creationId xmlns:p14="http://schemas.microsoft.com/office/powerpoint/2010/main" val="4244693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E78EC-222F-2943-D38D-F4F41AB8D98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3CC9F88-10E4-366F-C3EF-4EB183E1DB58}"/>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801B609E-9CD5-2624-C824-047B42FFDACE}"/>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6EBD6781-FA48-7833-2B4C-59A92386FE8E}"/>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C8B4C801-9B37-A928-0A66-655001A3BAD7}"/>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589F9E2D-A4D3-C25F-3341-B047E44AD689}"/>
              </a:ext>
            </a:extLst>
          </p:cNvPr>
          <p:cNvSpPr txBox="1"/>
          <p:nvPr/>
        </p:nvSpPr>
        <p:spPr>
          <a:xfrm>
            <a:off x="0" y="1240006"/>
            <a:ext cx="10927976" cy="4955203"/>
          </a:xfrm>
          <a:prstGeom prst="rect">
            <a:avLst/>
          </a:prstGeom>
          <a:noFill/>
        </p:spPr>
        <p:txBody>
          <a:bodyPr wrap="square" rtlCol="0">
            <a:spAutoFit/>
          </a:bodyPr>
          <a:lstStyle/>
          <a:p>
            <a:pPr algn="ctr"/>
            <a:r>
              <a:rPr lang="en-US" sz="2800" dirty="0"/>
              <a:t>Interview preparation (continued):</a:t>
            </a:r>
          </a:p>
          <a:p>
            <a:pPr algn="ctr"/>
            <a:endParaRPr lang="en-US" sz="1200" dirty="0"/>
          </a:p>
          <a:p>
            <a:pPr marL="800100" lvl="1" indent="-342900">
              <a:buFont typeface="Arial" panose="020B0604020202020204" pitchFamily="34" charset="0"/>
              <a:buChar char="•"/>
            </a:pPr>
            <a:r>
              <a:rPr lang="en-US" sz="2400" dirty="0"/>
              <a:t>Update your resume, tailored to the specific company and job</a:t>
            </a:r>
          </a:p>
          <a:p>
            <a:pPr marL="1257300" lvl="2" indent="-342900">
              <a:buFont typeface="Wingdings" pitchFamily="2" charset="2"/>
              <a:buChar char="Ø"/>
            </a:pPr>
            <a:r>
              <a:rPr lang="en-US" sz="2400" dirty="0"/>
              <a:t>Plan to provide a copy to everyone on the interview panel</a:t>
            </a:r>
          </a:p>
          <a:p>
            <a:pPr marL="1257300" lvl="2" indent="-342900">
              <a:buFont typeface="Wingdings" pitchFamily="2" charset="2"/>
              <a:buChar char="Ø"/>
            </a:pPr>
            <a:r>
              <a:rPr lang="en-US" sz="2400" dirty="0"/>
              <a:t>Plan how to explain gaps in employment</a:t>
            </a:r>
          </a:p>
          <a:p>
            <a:pPr marL="1257300" lvl="2" indent="-342900">
              <a:buFont typeface="Wingdings" pitchFamily="2" charset="2"/>
              <a:buChar char="Ø"/>
            </a:pPr>
            <a:r>
              <a:rPr lang="en-US" sz="2400" dirty="0"/>
              <a:t>Plan to explain if you were laid off or terminated</a:t>
            </a:r>
          </a:p>
          <a:p>
            <a:pPr marL="1257300" lvl="2" indent="-342900">
              <a:buFont typeface="Arial" panose="020B0604020202020204" pitchFamily="34" charset="0"/>
              <a:buChar char="•"/>
            </a:pPr>
            <a:endParaRPr lang="en-US" sz="2400" dirty="0"/>
          </a:p>
          <a:p>
            <a:pPr marL="800100" lvl="1" indent="-342900">
              <a:buFont typeface="Arial" panose="020B0604020202020204" pitchFamily="34" charset="0"/>
              <a:buChar char="•"/>
            </a:pPr>
            <a:r>
              <a:rPr lang="en-US" sz="2400" dirty="0"/>
              <a:t>Interviews typically focus on your past. When asked:</a:t>
            </a:r>
          </a:p>
          <a:p>
            <a:pPr marL="1257300" lvl="2" indent="-342900">
              <a:buFont typeface="Wingdings" pitchFamily="2" charset="2"/>
              <a:buChar char="Ø"/>
            </a:pPr>
            <a:r>
              <a:rPr lang="en-US" sz="2400" dirty="0"/>
              <a:t>Be able to tell stories, with quantifiable results, about how you solved problems, increased sales or improved processes. Use STAR: Situation, Task, Action, Result</a:t>
            </a:r>
          </a:p>
          <a:p>
            <a:pPr marL="1257300" lvl="2" indent="-342900">
              <a:buFont typeface="Wingdings" pitchFamily="2" charset="2"/>
              <a:buChar char="Ø"/>
            </a:pPr>
            <a:r>
              <a:rPr lang="en-US" sz="2400" dirty="0"/>
              <a:t>This assures the hiring manager you can do the same for them</a:t>
            </a:r>
          </a:p>
          <a:p>
            <a:endParaRPr lang="en-US" dirty="0"/>
          </a:p>
          <a:p>
            <a:endParaRPr lang="en-US" dirty="0"/>
          </a:p>
        </p:txBody>
      </p:sp>
    </p:spTree>
    <p:extLst>
      <p:ext uri="{BB962C8B-B14F-4D97-AF65-F5344CB8AC3E}">
        <p14:creationId xmlns:p14="http://schemas.microsoft.com/office/powerpoint/2010/main" val="273212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B8BAD-55A0-6651-05AA-8214EF9922E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B0C214A-6922-7252-AE52-1B221FDDDC0F}"/>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888A73F1-54F8-7F23-91B8-131C74B6EC22}"/>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A656452A-F427-54FD-0ED6-188737D45DAD}"/>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FA54C901-28A5-11BB-AA82-70173C404708}"/>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1F487F9B-8400-2D17-7EA5-6BA9F5A935EA}"/>
              </a:ext>
            </a:extLst>
          </p:cNvPr>
          <p:cNvSpPr txBox="1"/>
          <p:nvPr/>
        </p:nvSpPr>
        <p:spPr>
          <a:xfrm>
            <a:off x="556718" y="1243786"/>
            <a:ext cx="10927976" cy="4401205"/>
          </a:xfrm>
          <a:prstGeom prst="rect">
            <a:avLst/>
          </a:prstGeom>
          <a:noFill/>
        </p:spPr>
        <p:txBody>
          <a:bodyPr wrap="square" rtlCol="0">
            <a:spAutoFit/>
          </a:bodyPr>
          <a:lstStyle/>
          <a:p>
            <a:pPr algn="ctr"/>
            <a:r>
              <a:rPr lang="en-US" sz="2800" dirty="0"/>
              <a:t>Interview preparation (continued):</a:t>
            </a:r>
          </a:p>
          <a:p>
            <a:pPr marL="342900" indent="-342900">
              <a:lnSpc>
                <a:spcPct val="150000"/>
              </a:lnSpc>
              <a:buFont typeface="Arial" panose="020B0604020202020204" pitchFamily="34" charset="0"/>
              <a:buChar char="•"/>
            </a:pPr>
            <a:r>
              <a:rPr lang="en-US" sz="2400" dirty="0"/>
              <a:t>We will cover interview questions next week. Plan to practice answering questions in front of a mirror. Ask to be critiqued; record yourself</a:t>
            </a:r>
          </a:p>
          <a:p>
            <a:pPr marL="342900" indent="-342900">
              <a:lnSpc>
                <a:spcPct val="150000"/>
              </a:lnSpc>
              <a:buFont typeface="Arial" panose="020B0604020202020204" pitchFamily="34" charset="0"/>
              <a:buChar char="•"/>
            </a:pPr>
            <a:r>
              <a:rPr lang="en-US" sz="2400" dirty="0"/>
              <a:t>Prepare questions to ask at your interview. What should we ask?</a:t>
            </a:r>
          </a:p>
          <a:p>
            <a:pPr marL="342900" indent="-342900">
              <a:lnSpc>
                <a:spcPct val="150000"/>
              </a:lnSpc>
              <a:buFont typeface="Arial" panose="020B0604020202020204" pitchFamily="34" charset="0"/>
              <a:buChar char="•"/>
            </a:pPr>
            <a:r>
              <a:rPr lang="en-US" sz="2400" dirty="0"/>
              <a:t>Remember the hiring manager wants to know what you can do for him or her </a:t>
            </a:r>
          </a:p>
          <a:p>
            <a:pPr marL="800100" lvl="1" indent="-342900">
              <a:lnSpc>
                <a:spcPct val="150000"/>
              </a:lnSpc>
              <a:buFont typeface="Wingdings" pitchFamily="2" charset="2"/>
              <a:buChar char="Ø"/>
            </a:pPr>
            <a:r>
              <a:rPr lang="en-US" sz="2400" dirty="0"/>
              <a:t>All of your preparation focuses on what you can do for the hiring manager and the company. It’s not about you and your needs</a:t>
            </a:r>
          </a:p>
          <a:p>
            <a:endParaRPr lang="en-US" dirty="0"/>
          </a:p>
          <a:p>
            <a:endParaRPr lang="en-US" dirty="0"/>
          </a:p>
        </p:txBody>
      </p:sp>
    </p:spTree>
    <p:extLst>
      <p:ext uri="{BB962C8B-B14F-4D97-AF65-F5344CB8AC3E}">
        <p14:creationId xmlns:p14="http://schemas.microsoft.com/office/powerpoint/2010/main" val="3426093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A1B45-50B2-A685-A22C-80CDF5860E0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30252D2-FDBE-0584-B8B6-76E697D67A44}"/>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57DB5B9A-C58B-F3CA-2A28-0E99ED9C0512}"/>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939CC31D-FC65-5915-EC21-1C09D7B04A78}"/>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55C36F90-34DF-6245-C39D-641D7AFC8694}"/>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45B945A5-7C7F-0D12-EDB0-8709A53EA6B4}"/>
              </a:ext>
            </a:extLst>
          </p:cNvPr>
          <p:cNvSpPr txBox="1"/>
          <p:nvPr/>
        </p:nvSpPr>
        <p:spPr>
          <a:xfrm>
            <a:off x="647252" y="1312433"/>
            <a:ext cx="10927976" cy="4862870"/>
          </a:xfrm>
          <a:prstGeom prst="rect">
            <a:avLst/>
          </a:prstGeom>
          <a:noFill/>
        </p:spPr>
        <p:txBody>
          <a:bodyPr wrap="square" rtlCol="0">
            <a:spAutoFit/>
          </a:bodyPr>
          <a:lstStyle/>
          <a:p>
            <a:pPr algn="ctr"/>
            <a:r>
              <a:rPr lang="en-US" sz="2800" dirty="0"/>
              <a:t>Interview Preparation (continued);</a:t>
            </a:r>
            <a:endParaRPr lang="en-US" sz="2400" dirty="0"/>
          </a:p>
          <a:p>
            <a:pPr marL="342900" indent="-342900">
              <a:lnSpc>
                <a:spcPct val="150000"/>
              </a:lnSpc>
              <a:buFont typeface="Arial" panose="020B0604020202020204" pitchFamily="34" charset="0"/>
              <a:buChar char="•"/>
            </a:pPr>
            <a:r>
              <a:rPr lang="en-US" sz="2400" dirty="0"/>
              <a:t>Develop a checklist of all tasks you need to do before the interview</a:t>
            </a:r>
          </a:p>
          <a:p>
            <a:pPr marL="342900" indent="-342900">
              <a:lnSpc>
                <a:spcPct val="150000"/>
              </a:lnSpc>
              <a:buFont typeface="Arial" panose="020B0604020202020204" pitchFamily="34" charset="0"/>
              <a:buChar char="•"/>
            </a:pPr>
            <a:r>
              <a:rPr lang="en-US" sz="2400" dirty="0"/>
              <a:t>How much time do you have to prepare from today until the interview?</a:t>
            </a:r>
          </a:p>
          <a:p>
            <a:pPr marL="800100" lvl="1" indent="-342900">
              <a:lnSpc>
                <a:spcPct val="150000"/>
              </a:lnSpc>
              <a:buFont typeface="Wingdings" pitchFamily="2" charset="2"/>
              <a:buChar char="Ø"/>
            </a:pPr>
            <a:r>
              <a:rPr lang="en-US" sz="2000" dirty="0"/>
              <a:t>Try to divide preparation tasks to take advantage of the time you have</a:t>
            </a:r>
          </a:p>
          <a:p>
            <a:pPr marL="342900" indent="-342900">
              <a:lnSpc>
                <a:spcPct val="150000"/>
              </a:lnSpc>
              <a:buFont typeface="Arial" panose="020B0604020202020204" pitchFamily="34" charset="0"/>
              <a:buChar char="•"/>
            </a:pPr>
            <a:r>
              <a:rPr lang="en-US" sz="2400"/>
              <a:t>Prepare well; </a:t>
            </a:r>
            <a:r>
              <a:rPr lang="en-US" sz="2400" dirty="0"/>
              <a:t>don’t overthink it or worry about it</a:t>
            </a:r>
          </a:p>
          <a:p>
            <a:pPr marL="342900" indent="-342900">
              <a:lnSpc>
                <a:spcPct val="150000"/>
              </a:lnSpc>
              <a:buFont typeface="Arial" panose="020B0604020202020204" pitchFamily="34" charset="0"/>
              <a:buChar char="•"/>
            </a:pPr>
            <a:r>
              <a:rPr lang="en-US" sz="2400" dirty="0"/>
              <a:t>Don’t eat a heavy meal or drink a lot before the interview. Why?</a:t>
            </a:r>
          </a:p>
          <a:p>
            <a:pPr marL="342900" indent="-342900">
              <a:lnSpc>
                <a:spcPct val="150000"/>
              </a:lnSpc>
              <a:buFont typeface="Arial" panose="020B0604020202020204" pitchFamily="34" charset="0"/>
              <a:buChar char="•"/>
            </a:pPr>
            <a:r>
              <a:rPr lang="en-US" sz="2400" dirty="0"/>
              <a:t>Use your quiet time</a:t>
            </a:r>
          </a:p>
          <a:p>
            <a:pPr marL="342900" indent="-342900">
              <a:lnSpc>
                <a:spcPct val="150000"/>
              </a:lnSpc>
              <a:buFont typeface="Arial" panose="020B0604020202020204" pitchFamily="34" charset="0"/>
              <a:buChar char="•"/>
            </a:pPr>
            <a:r>
              <a:rPr lang="en-US" sz="2400" dirty="0"/>
              <a:t>Finally…Is there anything online, new or old, that could embarrass you?</a:t>
            </a:r>
          </a:p>
          <a:p>
            <a:endParaRPr lang="en-US" dirty="0"/>
          </a:p>
          <a:p>
            <a:endParaRPr lang="en-US" dirty="0"/>
          </a:p>
        </p:txBody>
      </p:sp>
    </p:spTree>
    <p:extLst>
      <p:ext uri="{BB962C8B-B14F-4D97-AF65-F5344CB8AC3E}">
        <p14:creationId xmlns:p14="http://schemas.microsoft.com/office/powerpoint/2010/main" val="2540663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F76C0-F3BD-68C2-2CC3-2E9C3A6D787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9B8FE7C-0CE4-B53A-487E-16A2AF7F65CA}"/>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D859FAEF-DA73-7EE0-2925-611E9FA61D0F}"/>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3B039107-8712-50B7-2750-B2BC93D671B8}"/>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2E451858-2F04-6D2B-232D-B1712DCE111D}"/>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93D87F6B-F6AF-66EF-9740-A61B40B11A07}"/>
              </a:ext>
            </a:extLst>
          </p:cNvPr>
          <p:cNvSpPr txBox="1"/>
          <p:nvPr/>
        </p:nvSpPr>
        <p:spPr>
          <a:xfrm>
            <a:off x="578500" y="1250556"/>
            <a:ext cx="10927976" cy="3631763"/>
          </a:xfrm>
          <a:prstGeom prst="rect">
            <a:avLst/>
          </a:prstGeom>
          <a:noFill/>
        </p:spPr>
        <p:txBody>
          <a:bodyPr wrap="square" rtlCol="0">
            <a:spAutoFit/>
          </a:bodyPr>
          <a:lstStyle/>
          <a:p>
            <a:pPr algn="ctr"/>
            <a:r>
              <a:rPr lang="en-US" sz="2800" dirty="0"/>
              <a:t>What are the various types of interviews?</a:t>
            </a:r>
          </a:p>
          <a:p>
            <a:pPr algn="ctr"/>
            <a:endParaRPr lang="en-US" sz="2800" dirty="0"/>
          </a:p>
          <a:p>
            <a:pPr algn="ctr"/>
            <a:endParaRPr lang="en-US" sz="1200" dirty="0"/>
          </a:p>
          <a:p>
            <a:pPr marL="1257300" lvl="2" indent="-342900">
              <a:lnSpc>
                <a:spcPct val="150000"/>
              </a:lnSpc>
              <a:buFont typeface="Arial" panose="020B0604020202020204" pitchFamily="34" charset="0"/>
              <a:buChar char="•"/>
            </a:pPr>
            <a:r>
              <a:rPr lang="en-US" sz="2400" dirty="0"/>
              <a:t>The telephone interview</a:t>
            </a:r>
          </a:p>
          <a:p>
            <a:pPr marL="1257300" lvl="2" indent="-342900">
              <a:lnSpc>
                <a:spcPct val="150000"/>
              </a:lnSpc>
              <a:buFont typeface="Arial" panose="020B0604020202020204" pitchFamily="34" charset="0"/>
              <a:buChar char="•"/>
            </a:pPr>
            <a:r>
              <a:rPr lang="en-US" sz="2400" dirty="0"/>
              <a:t>The virtual interview</a:t>
            </a:r>
          </a:p>
          <a:p>
            <a:pPr marL="1257300" lvl="2" indent="-342900">
              <a:lnSpc>
                <a:spcPct val="150000"/>
              </a:lnSpc>
              <a:buFont typeface="Arial" panose="020B0604020202020204" pitchFamily="34" charset="0"/>
              <a:buChar char="•"/>
            </a:pPr>
            <a:r>
              <a:rPr lang="en-US" sz="2400" dirty="0"/>
              <a:t>The asynchronous interview</a:t>
            </a:r>
          </a:p>
          <a:p>
            <a:pPr marL="1257300" lvl="2" indent="-342900">
              <a:lnSpc>
                <a:spcPct val="150000"/>
              </a:lnSpc>
              <a:buFont typeface="Arial" panose="020B0604020202020204" pitchFamily="34" charset="0"/>
              <a:buChar char="•"/>
            </a:pPr>
            <a:r>
              <a:rPr lang="en-US" sz="2400" dirty="0"/>
              <a:t>The In-Person interview</a:t>
            </a:r>
          </a:p>
          <a:p>
            <a:endParaRPr lang="en-US" dirty="0"/>
          </a:p>
        </p:txBody>
      </p:sp>
    </p:spTree>
    <p:extLst>
      <p:ext uri="{BB962C8B-B14F-4D97-AF65-F5344CB8AC3E}">
        <p14:creationId xmlns:p14="http://schemas.microsoft.com/office/powerpoint/2010/main" val="778641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4FD93-08C0-A9A5-0F62-52FFEECD30B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D598DA1-45C5-C25E-B9CC-53543E5E7DDE}"/>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6695E583-BE91-A0C8-E5D1-5D1F9FA28EC7}"/>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876A3D05-06A7-7BDC-B286-B51BF4978072}"/>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FB2841C3-8681-B329-7534-91311D66C589}"/>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EFD0D248-84CD-3011-9EB7-E04E9FB8E768}"/>
              </a:ext>
            </a:extLst>
          </p:cNvPr>
          <p:cNvSpPr txBox="1"/>
          <p:nvPr/>
        </p:nvSpPr>
        <p:spPr>
          <a:xfrm>
            <a:off x="647252" y="1312433"/>
            <a:ext cx="10927976" cy="5416868"/>
          </a:xfrm>
          <a:prstGeom prst="rect">
            <a:avLst/>
          </a:prstGeom>
          <a:noFill/>
        </p:spPr>
        <p:txBody>
          <a:bodyPr wrap="square" rtlCol="0">
            <a:spAutoFit/>
          </a:bodyPr>
          <a:lstStyle/>
          <a:p>
            <a:pPr algn="ctr"/>
            <a:r>
              <a:rPr lang="en-US" sz="2800" dirty="0"/>
              <a:t>Preparing for the telephone interview</a:t>
            </a:r>
          </a:p>
          <a:p>
            <a:pPr algn="ctr"/>
            <a:endParaRPr lang="en-US" sz="1200" dirty="0"/>
          </a:p>
          <a:p>
            <a:pPr marL="342900" indent="-342900">
              <a:buFont typeface="Arial" panose="020B0604020202020204" pitchFamily="34" charset="0"/>
              <a:buChar char="•"/>
            </a:pPr>
            <a:r>
              <a:rPr lang="en-US" sz="2400" dirty="0"/>
              <a:t>The preparation for the telephone interview is largely the same as for the virtual and in-person interview. Both should be reviewed in advance</a:t>
            </a:r>
          </a:p>
          <a:p>
            <a:pPr marL="342900" indent="-342900">
              <a:buFont typeface="Arial" panose="020B0604020202020204" pitchFamily="34" charset="0"/>
              <a:buChar char="•"/>
            </a:pPr>
            <a:r>
              <a:rPr lang="en-US" sz="2400" dirty="0"/>
              <a:t>Prepare your environment</a:t>
            </a:r>
          </a:p>
          <a:p>
            <a:pPr marL="800100" lvl="1" indent="-342900">
              <a:buFont typeface="Wingdings" pitchFamily="2" charset="2"/>
              <a:buChar char="Ø"/>
            </a:pPr>
            <a:r>
              <a:rPr lang="en-US" sz="2400" dirty="0"/>
              <a:t>Choose a quiet, private room with good acoustics (carpeted if possible)</a:t>
            </a:r>
          </a:p>
          <a:p>
            <a:pPr marL="800100" lvl="1" indent="-342900">
              <a:buFont typeface="Wingdings" pitchFamily="2" charset="2"/>
              <a:buChar char="Ø"/>
            </a:pPr>
            <a:r>
              <a:rPr lang="en-US" sz="2400" dirty="0"/>
              <a:t>Ensure the area is free from pet noises and other household distractions</a:t>
            </a:r>
          </a:p>
          <a:p>
            <a:pPr marL="800100" lvl="1" indent="-342900">
              <a:buFont typeface="Wingdings" pitchFamily="2" charset="2"/>
              <a:buChar char="Ø"/>
            </a:pPr>
            <a:r>
              <a:rPr lang="en-US" sz="2400" dirty="0"/>
              <a:t>Test your phone setup (headset or speakerphone) for sound quality</a:t>
            </a:r>
          </a:p>
          <a:p>
            <a:pPr marL="800100" lvl="1" indent="-342900">
              <a:buFont typeface="Wingdings" pitchFamily="2" charset="2"/>
              <a:buChar char="Ø"/>
            </a:pPr>
            <a:r>
              <a:rPr lang="en-US" sz="2400" dirty="0"/>
              <a:t>Have a clock visible to monitor time without disrupting the call</a:t>
            </a:r>
          </a:p>
          <a:p>
            <a:pPr marL="342900" indent="-342900">
              <a:buFont typeface="Arial" panose="020B0604020202020204" pitchFamily="34" charset="0"/>
              <a:buChar char="•"/>
            </a:pPr>
            <a:r>
              <a:rPr lang="en-US" sz="2400" dirty="0"/>
              <a:t>Technical Considerations</a:t>
            </a:r>
          </a:p>
          <a:p>
            <a:pPr marL="800100" lvl="1" indent="-342900">
              <a:buFont typeface="Wingdings" pitchFamily="2" charset="2"/>
              <a:buChar char="Ø"/>
            </a:pPr>
            <a:r>
              <a:rPr lang="en-US" sz="2400" dirty="0"/>
              <a:t>Use a landline if possible</a:t>
            </a:r>
          </a:p>
          <a:p>
            <a:pPr marL="800100" lvl="1" indent="-342900">
              <a:buFont typeface="Wingdings" pitchFamily="2" charset="2"/>
              <a:buChar char="Ø"/>
            </a:pPr>
            <a:r>
              <a:rPr lang="en-US" sz="2400" dirty="0"/>
              <a:t>Ensure your phone is charged and you have a good signal</a:t>
            </a:r>
          </a:p>
          <a:p>
            <a:pPr marL="800100" lvl="1" indent="-342900">
              <a:buFont typeface="Wingdings" pitchFamily="2" charset="2"/>
              <a:buChar char="Ø"/>
            </a:pPr>
            <a:r>
              <a:rPr lang="en-US" sz="2400" dirty="0"/>
              <a:t>Verify audio quality with a friend in advance to ensure good acoustics</a:t>
            </a:r>
          </a:p>
          <a:p>
            <a:endParaRPr lang="en-US" sz="2400" dirty="0"/>
          </a:p>
          <a:p>
            <a:endParaRPr lang="en-US" dirty="0"/>
          </a:p>
        </p:txBody>
      </p:sp>
    </p:spTree>
    <p:extLst>
      <p:ext uri="{BB962C8B-B14F-4D97-AF65-F5344CB8AC3E}">
        <p14:creationId xmlns:p14="http://schemas.microsoft.com/office/powerpoint/2010/main" val="82007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BFEB8-98D8-1498-D10F-92B0C7AB8F5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53EF580-567A-1DA1-C100-F09EB63CD072}"/>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B836BA46-9561-03A7-8B1C-CE528DFB6566}"/>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4166B863-2135-8437-2F7A-0D209DDFFA65}"/>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F7916CBA-FD29-0724-06BA-4337CFCF01E1}"/>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0525DBBA-C8C2-2319-12FE-3DE91DA68789}"/>
              </a:ext>
            </a:extLst>
          </p:cNvPr>
          <p:cNvSpPr txBox="1"/>
          <p:nvPr/>
        </p:nvSpPr>
        <p:spPr>
          <a:xfrm>
            <a:off x="479835" y="1312433"/>
            <a:ext cx="11235350" cy="4216539"/>
          </a:xfrm>
          <a:prstGeom prst="rect">
            <a:avLst/>
          </a:prstGeom>
          <a:noFill/>
        </p:spPr>
        <p:txBody>
          <a:bodyPr wrap="square" rtlCol="0">
            <a:spAutoFit/>
          </a:bodyPr>
          <a:lstStyle/>
          <a:p>
            <a:pPr algn="ctr"/>
            <a:r>
              <a:rPr lang="en-US" sz="2800" dirty="0"/>
              <a:t>Preparing for the telephone interview (continued)</a:t>
            </a:r>
            <a:endParaRPr lang="en-US" sz="2400" dirty="0"/>
          </a:p>
          <a:p>
            <a:pPr marL="342900" indent="-342900">
              <a:buFont typeface="Arial" panose="020B0604020202020204" pitchFamily="34" charset="0"/>
              <a:buChar char="•"/>
            </a:pPr>
            <a:r>
              <a:rPr lang="en-US" sz="2400" dirty="0"/>
              <a:t>Personal preparation</a:t>
            </a:r>
          </a:p>
          <a:p>
            <a:pPr marL="800100" lvl="1" indent="-342900">
              <a:buFont typeface="Wingdings" pitchFamily="2" charset="2"/>
              <a:buChar char="Ø"/>
            </a:pPr>
            <a:r>
              <a:rPr lang="en-US" sz="2400" dirty="0"/>
              <a:t>Be well rested, fully awake</a:t>
            </a:r>
          </a:p>
          <a:p>
            <a:pPr marL="800100" lvl="1" indent="-342900">
              <a:buFont typeface="Wingdings" pitchFamily="2" charset="2"/>
              <a:buChar char="Ø"/>
            </a:pPr>
            <a:r>
              <a:rPr lang="en-US" sz="2400" dirty="0"/>
              <a:t>Dress professionally. Yes, even for a phone interview. Consider your personal appearance. What does this mean?</a:t>
            </a:r>
          </a:p>
          <a:p>
            <a:pPr marL="800100" lvl="1" indent="-342900">
              <a:buFont typeface="Wingdings" pitchFamily="2" charset="2"/>
              <a:buChar char="Ø"/>
            </a:pPr>
            <a:r>
              <a:rPr lang="en-US" sz="2400" dirty="0"/>
              <a:t>Have water nearby</a:t>
            </a:r>
          </a:p>
          <a:p>
            <a:pPr marL="800100" lvl="1" indent="-342900">
              <a:buFont typeface="Wingdings" pitchFamily="2" charset="2"/>
              <a:buChar char="Ø"/>
            </a:pPr>
            <a:r>
              <a:rPr lang="en-US" sz="2400" dirty="0"/>
              <a:t>Prepare your notes, have your resume and the job description handy</a:t>
            </a:r>
          </a:p>
          <a:p>
            <a:pPr marL="800100" lvl="1" indent="-342900">
              <a:buFont typeface="Wingdings" pitchFamily="2" charset="2"/>
              <a:buChar char="Ø"/>
            </a:pPr>
            <a:r>
              <a:rPr lang="en-US" sz="2400" dirty="0"/>
              <a:t>Print out and have handy your stories and how your skills match the job requirements.</a:t>
            </a:r>
          </a:p>
          <a:p>
            <a:endParaRPr lang="en-US" sz="2400" dirty="0"/>
          </a:p>
          <a:p>
            <a:r>
              <a:rPr lang="en-US" sz="2400" dirty="0"/>
              <a:t>See the OJT Guide “Phone Screening Checklist: Preparing for a Successful Interview”</a:t>
            </a:r>
          </a:p>
        </p:txBody>
      </p:sp>
    </p:spTree>
    <p:extLst>
      <p:ext uri="{BB962C8B-B14F-4D97-AF65-F5344CB8AC3E}">
        <p14:creationId xmlns:p14="http://schemas.microsoft.com/office/powerpoint/2010/main" val="3222800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72A02-390B-1928-8DD8-9DF22E7032C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C4BE249-2E0D-BC03-B1A4-1326C9B7BC54}"/>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14113FE4-25CA-F055-E644-C398F19CD048}"/>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A19F1471-18D1-5E36-4BA6-A989BD725A15}"/>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7EE16CF9-1373-CC3B-47BF-4EAE039D0F98}"/>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F3641904-5516-333A-43B0-EC1B4645A7B1}"/>
              </a:ext>
            </a:extLst>
          </p:cNvPr>
          <p:cNvSpPr txBox="1"/>
          <p:nvPr/>
        </p:nvSpPr>
        <p:spPr>
          <a:xfrm>
            <a:off x="647252" y="1312433"/>
            <a:ext cx="10927976" cy="5324535"/>
          </a:xfrm>
          <a:prstGeom prst="rect">
            <a:avLst/>
          </a:prstGeom>
          <a:noFill/>
        </p:spPr>
        <p:txBody>
          <a:bodyPr wrap="square" rtlCol="0">
            <a:spAutoFit/>
          </a:bodyPr>
          <a:lstStyle/>
          <a:p>
            <a:endParaRPr lang="en-US" sz="1200" dirty="0"/>
          </a:p>
          <a:p>
            <a:pPr algn="ctr"/>
            <a:r>
              <a:rPr lang="en-US" sz="2800" dirty="0"/>
              <a:t>Preparing for the virtual interview</a:t>
            </a:r>
          </a:p>
          <a:p>
            <a:pPr algn="ctr"/>
            <a:endParaRPr lang="en-US" sz="1200" dirty="0"/>
          </a:p>
          <a:p>
            <a:pPr marL="342900" indent="-342900">
              <a:buFont typeface="Arial" panose="020B0604020202020204" pitchFamily="34" charset="0"/>
              <a:buChar char="•"/>
            </a:pPr>
            <a:r>
              <a:rPr lang="en-US" sz="2400" dirty="0"/>
              <a:t>The preparation for the virtual is largely the same as for the phone and in-person interview. Both should be reviewed in advance</a:t>
            </a:r>
          </a:p>
          <a:p>
            <a:pPr marL="342900" indent="-342900">
              <a:buFont typeface="Arial" panose="020B0604020202020204" pitchFamily="34" charset="0"/>
              <a:buChar char="•"/>
            </a:pPr>
            <a:r>
              <a:rPr lang="en-US" sz="2400" dirty="0"/>
              <a:t>Prepare your environment. Same as phone interview, but these additions</a:t>
            </a:r>
          </a:p>
          <a:p>
            <a:pPr marL="342900" indent="-342900">
              <a:buFont typeface="Arial" panose="020B0604020202020204" pitchFamily="34" charset="0"/>
              <a:buChar char="•"/>
            </a:pPr>
            <a:r>
              <a:rPr lang="en-US" sz="2400" dirty="0"/>
              <a:t>Become familiar with technology used in virtual interviews. How can you?</a:t>
            </a:r>
          </a:p>
          <a:p>
            <a:pPr marL="800100" lvl="1" indent="-342900">
              <a:buFont typeface="Wingdings" pitchFamily="2" charset="2"/>
              <a:buChar char="Ø"/>
            </a:pPr>
            <a:r>
              <a:rPr lang="en-US" sz="2400" dirty="0"/>
              <a:t>Understand the specific technology used by interviewer</a:t>
            </a:r>
          </a:p>
          <a:p>
            <a:pPr marL="800100" lvl="1" indent="-342900">
              <a:buFont typeface="Wingdings" pitchFamily="2" charset="2"/>
              <a:buChar char="Ø"/>
            </a:pPr>
            <a:r>
              <a:rPr lang="en-US" sz="2400" dirty="0"/>
              <a:t>Choose a quiet, private room with good acoustics (carpeted if possible)</a:t>
            </a:r>
          </a:p>
          <a:p>
            <a:pPr marL="800100" lvl="1" indent="-342900">
              <a:buFont typeface="Wingdings" pitchFamily="2" charset="2"/>
              <a:buChar char="Ø"/>
            </a:pPr>
            <a:r>
              <a:rPr lang="en-US" sz="2400" dirty="0"/>
              <a:t>Ensure the area is free from pet noises and other household distractions</a:t>
            </a:r>
          </a:p>
          <a:p>
            <a:pPr marL="800100" lvl="1" indent="-342900">
              <a:buFont typeface="Wingdings" pitchFamily="2" charset="2"/>
              <a:buChar char="Ø"/>
            </a:pPr>
            <a:r>
              <a:rPr lang="en-US" sz="2400" dirty="0"/>
              <a:t>Test your phone setup (headset or speakerphone) for sound quality</a:t>
            </a:r>
          </a:p>
          <a:p>
            <a:pPr marL="800100" lvl="1" indent="-342900">
              <a:buFont typeface="Wingdings" pitchFamily="2" charset="2"/>
              <a:buChar char="Ø"/>
            </a:pPr>
            <a:r>
              <a:rPr lang="en-US" sz="2400" dirty="0"/>
              <a:t>Have a clock visible to monitor time without disrupting the call</a:t>
            </a:r>
          </a:p>
          <a:p>
            <a:pPr marL="1714500" lvl="3" indent="-342900">
              <a:buFont typeface="Arial" panose="020B0604020202020204" pitchFamily="34" charset="0"/>
              <a:buChar char="•"/>
            </a:pPr>
            <a:endParaRPr lang="en-US" sz="2400" dirty="0"/>
          </a:p>
          <a:p>
            <a:endParaRPr lang="en-US" dirty="0"/>
          </a:p>
          <a:p>
            <a:endParaRPr lang="en-US" dirty="0"/>
          </a:p>
        </p:txBody>
      </p:sp>
    </p:spTree>
    <p:extLst>
      <p:ext uri="{BB962C8B-B14F-4D97-AF65-F5344CB8AC3E}">
        <p14:creationId xmlns:p14="http://schemas.microsoft.com/office/powerpoint/2010/main" val="376020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C0257-14BC-F5A3-508D-484AC15AB70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36C8611-6208-FE9C-A7EA-DBB6C51586B2}"/>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5344971D-DF9A-4807-4C76-67E0BFC4D455}"/>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1D40BD46-5265-0922-8E33-52EE306A0341}"/>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EEE6827E-018A-D5C2-808E-7D6F24D16B75}"/>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D727CEBA-DB93-0198-6C4C-D28B9C9D2F91}"/>
              </a:ext>
            </a:extLst>
          </p:cNvPr>
          <p:cNvSpPr txBox="1"/>
          <p:nvPr/>
        </p:nvSpPr>
        <p:spPr>
          <a:xfrm>
            <a:off x="647252" y="1312433"/>
            <a:ext cx="10927976" cy="4678204"/>
          </a:xfrm>
          <a:prstGeom prst="rect">
            <a:avLst/>
          </a:prstGeom>
          <a:noFill/>
        </p:spPr>
        <p:txBody>
          <a:bodyPr wrap="square" rtlCol="0">
            <a:spAutoFit/>
          </a:bodyPr>
          <a:lstStyle/>
          <a:p>
            <a:pPr algn="ctr"/>
            <a:r>
              <a:rPr lang="en-US" sz="2800" dirty="0"/>
              <a:t>Preparing for the virtual interview</a:t>
            </a:r>
          </a:p>
          <a:p>
            <a:pPr algn="ctr"/>
            <a:endParaRPr lang="en-US" sz="1200" dirty="0"/>
          </a:p>
          <a:p>
            <a:pPr marL="342900" indent="-342900">
              <a:buFont typeface="Arial" panose="020B0604020202020204" pitchFamily="34" charset="0"/>
              <a:buChar char="•"/>
            </a:pPr>
            <a:r>
              <a:rPr lang="en-US" sz="2400" dirty="0"/>
              <a:t>Prepare your environment (continued)</a:t>
            </a:r>
          </a:p>
          <a:p>
            <a:pPr marL="800100" lvl="1" indent="-342900">
              <a:buFont typeface="Wingdings" pitchFamily="2" charset="2"/>
              <a:buChar char="Ø"/>
            </a:pPr>
            <a:r>
              <a:rPr lang="en-US" sz="2400" dirty="0"/>
              <a:t>Verify lighting is appropriate. No reflections; not near a window</a:t>
            </a:r>
          </a:p>
          <a:p>
            <a:pPr marL="800100" lvl="1" indent="-342900">
              <a:buFont typeface="Wingdings" pitchFamily="2" charset="2"/>
              <a:buChar char="Ø"/>
            </a:pPr>
            <a:r>
              <a:rPr lang="en-US" sz="2400" dirty="0"/>
              <a:t>Verify background is appropriate. What does a good background look like?</a:t>
            </a:r>
          </a:p>
          <a:p>
            <a:pPr marL="800100" lvl="1" indent="-342900">
              <a:buFont typeface="Wingdings" pitchFamily="2" charset="2"/>
              <a:buChar char="Ø"/>
            </a:pPr>
            <a:r>
              <a:rPr lang="en-US" sz="2400" dirty="0"/>
              <a:t>Ensure camera angle is appropriate, so you are not looking up or down. Remember to look into the camera and not the middle of the screen!</a:t>
            </a:r>
          </a:p>
          <a:p>
            <a:pPr marL="800100" lvl="1" indent="-342900">
              <a:buFont typeface="Wingdings" pitchFamily="2" charset="2"/>
              <a:buChar char="Ø"/>
            </a:pPr>
            <a:r>
              <a:rPr lang="en-US" sz="2400" dirty="0"/>
              <a:t>Have water and notes ready. Same as phone interview</a:t>
            </a:r>
          </a:p>
          <a:p>
            <a:pPr marL="800100" lvl="1" indent="-342900">
              <a:buFont typeface="Wingdings" pitchFamily="2" charset="2"/>
              <a:buChar char="Ø"/>
            </a:pPr>
            <a:r>
              <a:rPr lang="en-US" sz="2400" dirty="0"/>
              <a:t>Try to use a landline instead of a cell phone. Why?</a:t>
            </a:r>
          </a:p>
          <a:p>
            <a:pPr marL="800100" lvl="1" indent="-342900">
              <a:buFont typeface="Wingdings" pitchFamily="2" charset="2"/>
              <a:buChar char="Ø"/>
            </a:pPr>
            <a:r>
              <a:rPr lang="en-US" sz="2400" dirty="0"/>
              <a:t>Be prepared when asked if it's OK to record the interview</a:t>
            </a:r>
          </a:p>
          <a:p>
            <a:endParaRPr lang="en-US" sz="2400" dirty="0"/>
          </a:p>
          <a:p>
            <a:pPr algn="ctr"/>
            <a:r>
              <a:rPr lang="en-US" sz="2400" dirty="0"/>
              <a:t>Review the OJT document “Virtual Interview Checklist”</a:t>
            </a:r>
          </a:p>
          <a:p>
            <a:endParaRPr lang="en-US" dirty="0"/>
          </a:p>
        </p:txBody>
      </p:sp>
    </p:spTree>
    <p:extLst>
      <p:ext uri="{BB962C8B-B14F-4D97-AF65-F5344CB8AC3E}">
        <p14:creationId xmlns:p14="http://schemas.microsoft.com/office/powerpoint/2010/main" val="592783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23E44-FD5F-4F39-3416-3F62F8752F3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B343E04-5658-6F36-3A79-F314290A4A7F}"/>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81F4DE98-B708-5B29-88E1-FABD7C946670}"/>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A2AEAA06-14F3-7306-8C85-48CF8CC5DABE}"/>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B6762D10-EC36-740C-5E03-CB931AE1A826}"/>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6D7B2D93-9F7A-3140-248B-EB05E0416896}"/>
              </a:ext>
            </a:extLst>
          </p:cNvPr>
          <p:cNvSpPr txBox="1"/>
          <p:nvPr/>
        </p:nvSpPr>
        <p:spPr>
          <a:xfrm>
            <a:off x="647252" y="1312433"/>
            <a:ext cx="10927976" cy="3570208"/>
          </a:xfrm>
          <a:prstGeom prst="rect">
            <a:avLst/>
          </a:prstGeom>
          <a:noFill/>
        </p:spPr>
        <p:txBody>
          <a:bodyPr wrap="square" rtlCol="0">
            <a:spAutoFit/>
          </a:bodyPr>
          <a:lstStyle/>
          <a:p>
            <a:pPr algn="ctr"/>
            <a:r>
              <a:rPr lang="en-US" sz="2800" dirty="0"/>
              <a:t>Preparing for the asynchronous interview</a:t>
            </a:r>
          </a:p>
          <a:p>
            <a:pPr algn="ctr"/>
            <a:endParaRPr lang="en-US" sz="1200" dirty="0"/>
          </a:p>
          <a:p>
            <a:pPr marL="342900" indent="-342900">
              <a:buFont typeface="Arial" panose="020B0604020202020204" pitchFamily="34" charset="0"/>
              <a:buChar char="•"/>
            </a:pPr>
            <a:r>
              <a:rPr lang="en-US" sz="2400" dirty="0"/>
              <a:t>An asynchronous interview is one in which you will be asked to answer prerecorded questions online while being recorded.</a:t>
            </a:r>
          </a:p>
          <a:p>
            <a:pPr marL="800100" lvl="1" indent="-342900">
              <a:buFont typeface="Wingdings" pitchFamily="2" charset="2"/>
              <a:buChar char="Ø"/>
            </a:pPr>
            <a:r>
              <a:rPr lang="en-US" sz="2400" dirty="0"/>
              <a:t>All pre-interview tasks apply</a:t>
            </a:r>
          </a:p>
          <a:p>
            <a:pPr marL="800100" lvl="1" indent="-342900">
              <a:buFont typeface="Wingdings" pitchFamily="2" charset="2"/>
              <a:buChar char="Ø"/>
            </a:pPr>
            <a:r>
              <a:rPr lang="en-US" sz="2400" dirty="0"/>
              <a:t>Preparation is identical as for telephone and virtual interviews</a:t>
            </a:r>
          </a:p>
          <a:p>
            <a:pPr marL="800100" lvl="1" indent="-342900">
              <a:buFont typeface="Wingdings" pitchFamily="2" charset="2"/>
              <a:buChar char="Ø"/>
            </a:pPr>
            <a:r>
              <a:rPr lang="en-US" sz="2400" dirty="0"/>
              <a:t>As with a virtual interview, be sure to look into the camera, not the screen</a:t>
            </a:r>
          </a:p>
          <a:p>
            <a:endParaRPr lang="en-US" sz="2400" dirty="0"/>
          </a:p>
          <a:p>
            <a:pPr algn="ctr"/>
            <a:r>
              <a:rPr lang="en-US" sz="2400" dirty="0"/>
              <a:t>Review the OJT document “Virtual Interview Checklist”</a:t>
            </a:r>
          </a:p>
          <a:p>
            <a:endParaRPr lang="en-US" dirty="0"/>
          </a:p>
        </p:txBody>
      </p:sp>
    </p:spTree>
    <p:extLst>
      <p:ext uri="{BB962C8B-B14F-4D97-AF65-F5344CB8AC3E}">
        <p14:creationId xmlns:p14="http://schemas.microsoft.com/office/powerpoint/2010/main" val="4183612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B72AD-6FC2-9667-1AAB-94D3D86E5B0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42BCBAE-AE8B-60C1-9879-DB1C269C9C9B}"/>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A6DD74D8-DAAA-3154-3B19-07C250D311CE}"/>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101C09CF-78A9-AFAE-48E1-8B2D7F50E97D}"/>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47A60D50-626F-C279-12D1-883ADA5CE50D}"/>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BF0DAC35-CE8C-3B8D-F559-7E78726288B9}"/>
              </a:ext>
            </a:extLst>
          </p:cNvPr>
          <p:cNvSpPr txBox="1"/>
          <p:nvPr/>
        </p:nvSpPr>
        <p:spPr>
          <a:xfrm>
            <a:off x="647252" y="1312433"/>
            <a:ext cx="10927976" cy="4031873"/>
          </a:xfrm>
          <a:prstGeom prst="rect">
            <a:avLst/>
          </a:prstGeom>
          <a:noFill/>
        </p:spPr>
        <p:txBody>
          <a:bodyPr wrap="square" rtlCol="0">
            <a:spAutoFit/>
          </a:bodyPr>
          <a:lstStyle/>
          <a:p>
            <a:endParaRPr lang="en-US" sz="1200" dirty="0"/>
          </a:p>
          <a:p>
            <a:pPr algn="ctr"/>
            <a:r>
              <a:rPr lang="en-US" sz="2800" dirty="0"/>
              <a:t>Preparing for the in-person interview</a:t>
            </a:r>
          </a:p>
          <a:p>
            <a:endParaRPr lang="en-US" sz="1200" dirty="0"/>
          </a:p>
          <a:p>
            <a:pPr marL="342900" indent="-342900">
              <a:buFont typeface="Arial" panose="020B0604020202020204" pitchFamily="34" charset="0"/>
              <a:buChar char="•"/>
            </a:pPr>
            <a:r>
              <a:rPr lang="en-US" sz="2400" dirty="0"/>
              <a:t>Preparing for the in-person interview is largely the same as for the phone and virtual interview, with a few additions. Both should be reviewed in advance</a:t>
            </a:r>
          </a:p>
          <a:p>
            <a:pPr marL="342900" indent="-342900">
              <a:buFont typeface="Arial" panose="020B0604020202020204" pitchFamily="34" charset="0"/>
              <a:buChar char="•"/>
            </a:pPr>
            <a:r>
              <a:rPr lang="en-US" sz="2400" dirty="0"/>
              <a:t>Prepare individual copies of resumes and cover letters for the interview panel</a:t>
            </a:r>
          </a:p>
          <a:p>
            <a:pPr marL="800100" lvl="1" indent="-342900">
              <a:buFont typeface="Wingdings" pitchFamily="2" charset="2"/>
              <a:buChar char="Ø"/>
            </a:pPr>
            <a:r>
              <a:rPr lang="en-US" sz="2400" dirty="0"/>
              <a:t>If you know names, personally address each in your cover letter</a:t>
            </a:r>
          </a:p>
          <a:p>
            <a:pPr marL="342900" indent="-342900">
              <a:buFont typeface="Arial" panose="020B0604020202020204" pitchFamily="34" charset="0"/>
              <a:buChar char="•"/>
            </a:pPr>
            <a:r>
              <a:rPr lang="en-US" sz="2400" dirty="0"/>
              <a:t>Personal appearance is dialed up a notch for in-person interviews</a:t>
            </a:r>
          </a:p>
          <a:p>
            <a:pPr marL="800100" lvl="1" indent="-342900">
              <a:buFont typeface="Wingdings" pitchFamily="2" charset="2"/>
              <a:buChar char="Ø"/>
            </a:pPr>
            <a:r>
              <a:rPr lang="en-US" sz="2400" dirty="0"/>
              <a:t>Polished business shoes, pressed clothes, neat grooming, teeth brushed</a:t>
            </a:r>
          </a:p>
          <a:p>
            <a:pPr marL="800100" lvl="1" indent="-342900">
              <a:buFont typeface="Wingdings" pitchFamily="2" charset="2"/>
              <a:buChar char="Ø"/>
            </a:pPr>
            <a:r>
              <a:rPr lang="en-US" sz="2400" dirty="0"/>
              <a:t>Minimal accessories. Good quality watch and wedding band only</a:t>
            </a:r>
          </a:p>
          <a:p>
            <a:endParaRPr lang="en-US" dirty="0"/>
          </a:p>
          <a:p>
            <a:endParaRPr lang="en-US" dirty="0"/>
          </a:p>
        </p:txBody>
      </p:sp>
    </p:spTree>
    <p:extLst>
      <p:ext uri="{BB962C8B-B14F-4D97-AF65-F5344CB8AC3E}">
        <p14:creationId xmlns:p14="http://schemas.microsoft.com/office/powerpoint/2010/main" val="3977903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FA44E-94FD-03E8-6841-7E01884F765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A29F011-B503-2A78-003D-3901410B3B66}"/>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CEBC0554-7970-A400-F6B8-C11EE0C5929F}"/>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F39CD1BC-CE7A-4280-79CE-C9487A54CAF8}"/>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DD62BE9A-B629-86CA-1BEC-F8116DD125B8}"/>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36B3803C-224A-14D8-A6BE-3DCC3F295794}"/>
              </a:ext>
            </a:extLst>
          </p:cNvPr>
          <p:cNvSpPr txBox="1"/>
          <p:nvPr/>
        </p:nvSpPr>
        <p:spPr>
          <a:xfrm>
            <a:off x="647252" y="1312433"/>
            <a:ext cx="10927976" cy="4401205"/>
          </a:xfrm>
          <a:prstGeom prst="rect">
            <a:avLst/>
          </a:prstGeom>
          <a:noFill/>
        </p:spPr>
        <p:txBody>
          <a:bodyPr wrap="square" rtlCol="0">
            <a:spAutoFit/>
          </a:bodyPr>
          <a:lstStyle/>
          <a:p>
            <a:endParaRPr lang="en-US" sz="1200" dirty="0"/>
          </a:p>
          <a:p>
            <a:pPr algn="ctr"/>
            <a:r>
              <a:rPr lang="en-US" sz="2800" dirty="0"/>
              <a:t>Preparing for the in-person interview</a:t>
            </a:r>
          </a:p>
          <a:p>
            <a:endParaRPr lang="en-US" sz="1200" dirty="0"/>
          </a:p>
          <a:p>
            <a:pPr marL="342900" indent="-342900">
              <a:buFont typeface="Arial" panose="020B0604020202020204" pitchFamily="34" charset="0"/>
              <a:buChar char="•"/>
            </a:pPr>
            <a:r>
              <a:rPr lang="en-US" sz="2400" dirty="0"/>
              <a:t>Map out drive time; consider traffic. Consider driving in advance. Why?</a:t>
            </a:r>
          </a:p>
          <a:p>
            <a:pPr marL="342900" indent="-342900">
              <a:buFont typeface="Arial" panose="020B0604020202020204" pitchFamily="34" charset="0"/>
              <a:buChar char="•"/>
            </a:pPr>
            <a:r>
              <a:rPr lang="en-US" sz="2400" dirty="0"/>
              <a:t>Plan to arrive at least 15 minutes early; earlier is OK. Just sit in your car</a:t>
            </a:r>
          </a:p>
          <a:p>
            <a:pPr marL="342900" indent="-342900">
              <a:buFont typeface="Arial" panose="020B0604020202020204" pitchFamily="34" charset="0"/>
              <a:buChar char="•"/>
            </a:pPr>
            <a:r>
              <a:rPr lang="en-US" sz="2400" dirty="0"/>
              <a:t>Who will you interact with when you arrive? Security, receptionist, secretary, other peer employees? What should you do with these interactions? What opportunities do you have to set yourself apart?</a:t>
            </a:r>
          </a:p>
          <a:p>
            <a:pPr marL="342900" indent="-342900">
              <a:buFont typeface="Arial" panose="020B0604020202020204" pitchFamily="34" charset="0"/>
              <a:buChar char="•"/>
            </a:pPr>
            <a:r>
              <a:rPr lang="en-US" sz="2400" dirty="0"/>
              <a:t>What do you do while you are waiting?</a:t>
            </a:r>
          </a:p>
          <a:p>
            <a:pPr marL="800100" lvl="1" indent="-342900">
              <a:buFont typeface="Wingdings" pitchFamily="2" charset="2"/>
              <a:buChar char="Ø"/>
            </a:pPr>
            <a:r>
              <a:rPr lang="en-US" sz="2400" dirty="0"/>
              <a:t>Reading the room. Listening to office chatter</a:t>
            </a:r>
          </a:p>
          <a:p>
            <a:pPr marL="800100" lvl="1" indent="-342900">
              <a:buFont typeface="Wingdings" pitchFamily="2" charset="2"/>
              <a:buChar char="Ø"/>
            </a:pPr>
            <a:r>
              <a:rPr lang="en-US" sz="2400" dirty="0"/>
              <a:t>Last-minute preparation. What does this consist of?</a:t>
            </a:r>
          </a:p>
          <a:p>
            <a:endParaRPr lang="en-US" dirty="0"/>
          </a:p>
          <a:p>
            <a:endParaRPr lang="en-US" dirty="0"/>
          </a:p>
        </p:txBody>
      </p:sp>
    </p:spTree>
    <p:extLst>
      <p:ext uri="{BB962C8B-B14F-4D97-AF65-F5344CB8AC3E}">
        <p14:creationId xmlns:p14="http://schemas.microsoft.com/office/powerpoint/2010/main" val="341085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253A7-D159-3E6B-99D7-CD2C8DD0A1A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D2CABAF-48AE-A4D6-3AB8-7A95202F69BA}"/>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8E63EF1A-F5F5-8390-4A7B-E11F67A504AD}"/>
              </a:ext>
            </a:extLst>
          </p:cNvPr>
          <p:cNvSpPr>
            <a:spLocks noGrp="1"/>
          </p:cNvSpPr>
          <p:nvPr>
            <p:ph type="title"/>
          </p:nvPr>
        </p:nvSpPr>
        <p:spPr>
          <a:xfrm>
            <a:off x="2108499" y="365125"/>
            <a:ext cx="8014447" cy="1325563"/>
          </a:xfrm>
        </p:spPr>
        <p:txBody>
          <a:bodyPr>
            <a:normAutofit/>
          </a:bodyPr>
          <a:lstStyle/>
          <a:p>
            <a:pPr algn="ctr"/>
            <a:endParaRPr lang="en-US" sz="3200" dirty="0"/>
          </a:p>
        </p:txBody>
      </p:sp>
      <p:pic>
        <p:nvPicPr>
          <p:cNvPr id="4" name="Picture 3">
            <a:extLst>
              <a:ext uri="{FF2B5EF4-FFF2-40B4-BE49-F238E27FC236}">
                <a16:creationId xmlns:a16="http://schemas.microsoft.com/office/drawing/2014/main" id="{10E9C03F-2BC1-4E39-DC52-474BFE2BF7B3}"/>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C154D9E5-E85D-3EC4-C6E3-5F889E0077DB}"/>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C03E6743-27B6-BF9F-E926-7A3D10C5B181}"/>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C084FC4A-7AC6-408B-D72A-300B6A0890C0}"/>
              </a:ext>
            </a:extLst>
          </p:cNvPr>
          <p:cNvSpPr txBox="1"/>
          <p:nvPr/>
        </p:nvSpPr>
        <p:spPr>
          <a:xfrm>
            <a:off x="1484767" y="2328095"/>
            <a:ext cx="9195587" cy="1015663"/>
          </a:xfrm>
          <a:prstGeom prst="rect">
            <a:avLst/>
          </a:prstGeom>
          <a:noFill/>
        </p:spPr>
        <p:txBody>
          <a:bodyPr wrap="square" rtlCol="0">
            <a:spAutoFit/>
          </a:bodyPr>
          <a:lstStyle/>
          <a:p>
            <a:pPr algn="ctr"/>
            <a:r>
              <a:rPr lang="en-US" sz="6000" dirty="0"/>
              <a:t>Questions?</a:t>
            </a:r>
          </a:p>
        </p:txBody>
      </p:sp>
    </p:spTree>
    <p:extLst>
      <p:ext uri="{BB962C8B-B14F-4D97-AF65-F5344CB8AC3E}">
        <p14:creationId xmlns:p14="http://schemas.microsoft.com/office/powerpoint/2010/main" val="2618922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CF695-EA57-C491-1E71-3C97C674573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3259FB1-81BC-0AB5-36E6-B9A1E0E94544}"/>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30B9CDE1-7A7F-7863-308F-61111BBF3F69}"/>
              </a:ext>
            </a:extLst>
          </p:cNvPr>
          <p:cNvSpPr>
            <a:spLocks noGrp="1"/>
          </p:cNvSpPr>
          <p:nvPr>
            <p:ph type="title"/>
          </p:nvPr>
        </p:nvSpPr>
        <p:spPr>
          <a:xfrm>
            <a:off x="1819835" y="365126"/>
            <a:ext cx="7584141" cy="845110"/>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2130C613-0E4F-CED8-4E75-DF9C39C474BC}"/>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62F9C472-5A0A-5238-DD00-40B050C085C1}"/>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408A0F29-25B4-8BE1-7B6F-F26B290A9078}"/>
              </a:ext>
            </a:extLst>
          </p:cNvPr>
          <p:cNvSpPr txBox="1"/>
          <p:nvPr/>
        </p:nvSpPr>
        <p:spPr>
          <a:xfrm>
            <a:off x="461727" y="1027906"/>
            <a:ext cx="11289671" cy="5539978"/>
          </a:xfrm>
          <a:prstGeom prst="rect">
            <a:avLst/>
          </a:prstGeom>
          <a:noFill/>
        </p:spPr>
        <p:txBody>
          <a:bodyPr wrap="square" rtlCol="0">
            <a:spAutoFit/>
          </a:bodyPr>
          <a:lstStyle/>
          <a:p>
            <a:r>
              <a:rPr lang="en-US" sz="2400" dirty="0"/>
              <a:t>Summary:</a:t>
            </a:r>
          </a:p>
          <a:p>
            <a:pPr marL="342900" indent="-342900">
              <a:lnSpc>
                <a:spcPct val="150000"/>
              </a:lnSpc>
              <a:buFont typeface="Arial" panose="020B0604020202020204" pitchFamily="34" charset="0"/>
              <a:buChar char="•"/>
            </a:pPr>
            <a:r>
              <a:rPr lang="en-US" sz="2400" dirty="0"/>
              <a:t>The interview is your reward for exceptional preparation up to this point and means you meet the minimum requirements to be hired</a:t>
            </a:r>
          </a:p>
          <a:p>
            <a:pPr marL="342900" indent="-342900">
              <a:lnSpc>
                <a:spcPct val="150000"/>
              </a:lnSpc>
              <a:buFont typeface="Arial" panose="020B0604020202020204" pitchFamily="34" charset="0"/>
              <a:buChar char="•"/>
            </a:pPr>
            <a:r>
              <a:rPr lang="en-US" sz="2400" dirty="0"/>
              <a:t>It is now your job to sell yourself and set yourself apart from the other interviewees</a:t>
            </a:r>
          </a:p>
          <a:p>
            <a:pPr marL="342900" indent="-342900">
              <a:lnSpc>
                <a:spcPct val="150000"/>
              </a:lnSpc>
              <a:buFont typeface="Arial" panose="020B0604020202020204" pitchFamily="34" charset="0"/>
              <a:buChar char="•"/>
            </a:pPr>
            <a:r>
              <a:rPr lang="en-US" sz="2400" dirty="0"/>
              <a:t>Remember, the hiring  manager wants to know what you can do for him/her</a:t>
            </a:r>
          </a:p>
          <a:p>
            <a:pPr marL="800100" lvl="1" indent="-342900">
              <a:lnSpc>
                <a:spcPct val="150000"/>
              </a:lnSpc>
              <a:buFont typeface="Wingdings" pitchFamily="2" charset="2"/>
              <a:buChar char="Ø"/>
            </a:pPr>
            <a:r>
              <a:rPr lang="en-US" sz="2400" dirty="0"/>
              <a:t>All your prep activity should be directed toward this goal</a:t>
            </a:r>
          </a:p>
          <a:p>
            <a:pPr marL="342900" indent="-342900">
              <a:lnSpc>
                <a:spcPct val="150000"/>
              </a:lnSpc>
              <a:buFont typeface="Arial" panose="020B0604020202020204" pitchFamily="34" charset="0"/>
              <a:buChar char="•"/>
            </a:pPr>
            <a:r>
              <a:rPr lang="en-US" sz="2400" dirty="0"/>
              <a:t>For your interview, remember 3 words: Character, Credibility, Charisma*</a:t>
            </a:r>
          </a:p>
          <a:p>
            <a:pPr marL="342900" indent="-342900">
              <a:lnSpc>
                <a:spcPct val="150000"/>
              </a:lnSpc>
              <a:buFont typeface="Arial" panose="020B0604020202020204" pitchFamily="34" charset="0"/>
              <a:buChar char="•"/>
            </a:pPr>
            <a:r>
              <a:rPr lang="en-US" sz="2400" dirty="0"/>
              <a:t>Now is the time to up your game, rise to the next level!</a:t>
            </a:r>
          </a:p>
          <a:p>
            <a:pPr algn="ctr">
              <a:lnSpc>
                <a:spcPct val="150000"/>
              </a:lnSpc>
            </a:pPr>
            <a:endParaRPr lang="en-US" sz="1400" dirty="0"/>
          </a:p>
          <a:p>
            <a:pPr algn="ctr">
              <a:lnSpc>
                <a:spcPct val="150000"/>
              </a:lnSpc>
            </a:pPr>
            <a:r>
              <a:rPr lang="en-US" sz="1400" dirty="0"/>
              <a:t>*I learned this from an attorney friend. It’s a technique he used to select jurors.</a:t>
            </a:r>
          </a:p>
          <a:p>
            <a:endParaRPr lang="en-US" dirty="0"/>
          </a:p>
          <a:p>
            <a:endParaRPr lang="en-US" dirty="0"/>
          </a:p>
        </p:txBody>
      </p:sp>
    </p:spTree>
    <p:extLst>
      <p:ext uri="{BB962C8B-B14F-4D97-AF65-F5344CB8AC3E}">
        <p14:creationId xmlns:p14="http://schemas.microsoft.com/office/powerpoint/2010/main" val="1955286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BFAC5-0E0D-163C-16A0-5439F1F7C6F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B34C2C6-6465-6169-55F4-8F4ED9D54584}"/>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A6535CF0-414B-E39C-88E8-CBBF59D15904}"/>
              </a:ext>
            </a:extLst>
          </p:cNvPr>
          <p:cNvSpPr>
            <a:spLocks noGrp="1"/>
          </p:cNvSpPr>
          <p:nvPr>
            <p:ph type="title"/>
          </p:nvPr>
        </p:nvSpPr>
        <p:spPr>
          <a:xfrm>
            <a:off x="2108499" y="365125"/>
            <a:ext cx="8014447" cy="1325563"/>
          </a:xfrm>
        </p:spPr>
        <p:txBody>
          <a:bodyPr>
            <a:normAutofit/>
          </a:bodyPr>
          <a:lstStyle/>
          <a:p>
            <a:pPr algn="ctr"/>
            <a:r>
              <a:rPr lang="en-US" sz="3200" dirty="0"/>
              <a:t>The Interview Process-Before Your Interview</a:t>
            </a:r>
          </a:p>
        </p:txBody>
      </p:sp>
      <p:pic>
        <p:nvPicPr>
          <p:cNvPr id="4" name="Picture 3">
            <a:extLst>
              <a:ext uri="{FF2B5EF4-FFF2-40B4-BE49-F238E27FC236}">
                <a16:creationId xmlns:a16="http://schemas.microsoft.com/office/drawing/2014/main" id="{1174E11C-9274-C048-D96F-4769121CFF1F}"/>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D542BD8A-6A51-852E-C328-9FE0AD1E24E3}"/>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42A0736A-63B4-2048-47DF-3DFE88C66697}"/>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425995B6-8140-F4DA-2C8D-6EC4C8E6312F}"/>
              </a:ext>
            </a:extLst>
          </p:cNvPr>
          <p:cNvSpPr txBox="1"/>
          <p:nvPr/>
        </p:nvSpPr>
        <p:spPr>
          <a:xfrm>
            <a:off x="1484767" y="2328095"/>
            <a:ext cx="9195587" cy="1938992"/>
          </a:xfrm>
          <a:prstGeom prst="rect">
            <a:avLst/>
          </a:prstGeom>
          <a:noFill/>
        </p:spPr>
        <p:txBody>
          <a:bodyPr wrap="square" rtlCol="0">
            <a:spAutoFit/>
          </a:bodyPr>
          <a:lstStyle/>
          <a:p>
            <a:pPr algn="ctr"/>
            <a:r>
              <a:rPr lang="en-US" sz="6000" dirty="0"/>
              <a:t>Next Week:</a:t>
            </a:r>
          </a:p>
          <a:p>
            <a:pPr algn="ctr"/>
            <a:r>
              <a:rPr lang="en-US" sz="6000" dirty="0"/>
              <a:t>The Interview</a:t>
            </a:r>
          </a:p>
        </p:txBody>
      </p:sp>
    </p:spTree>
    <p:extLst>
      <p:ext uri="{BB962C8B-B14F-4D97-AF65-F5344CB8AC3E}">
        <p14:creationId xmlns:p14="http://schemas.microsoft.com/office/powerpoint/2010/main" val="40718834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593</TotalTime>
  <Words>3183</Words>
  <Application>Microsoft Macintosh PowerPoint</Application>
  <PresentationFormat>Widescreen</PresentationFormat>
  <Paragraphs>386</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Aptos Display</vt:lpstr>
      <vt:lpstr>Arial</vt:lpstr>
      <vt:lpstr>Wingdings</vt:lpstr>
      <vt:lpstr>Office Theme</vt:lpstr>
      <vt:lpstr>The Interview Process: A Three-Part Workshop</vt:lpstr>
      <vt:lpstr>PowerPoint Presentation</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The Interview Process-Before Your Interview</vt:lpstr>
      <vt:lpstr>PowerPoint Presentation</vt:lpstr>
      <vt:lpstr>The Interview Process-Before Your Interview</vt:lpstr>
      <vt:lpstr>The Interview Process-Before Your Interview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Giustozzi</dc:creator>
  <cp:lastModifiedBy>David Giustozzi</cp:lastModifiedBy>
  <cp:revision>69</cp:revision>
  <dcterms:created xsi:type="dcterms:W3CDTF">2026-08-03T19:51:54Z</dcterms:created>
  <dcterms:modified xsi:type="dcterms:W3CDTF">2026-09-30T16:03:04Z</dcterms:modified>
</cp:coreProperties>
</file>