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80" r:id="rId2"/>
    <p:sldId id="262" r:id="rId3"/>
    <p:sldId id="257" r:id="rId4"/>
    <p:sldId id="258" r:id="rId5"/>
    <p:sldId id="259" r:id="rId6"/>
    <p:sldId id="282" r:id="rId7"/>
    <p:sldId id="294" r:id="rId8"/>
    <p:sldId id="261" r:id="rId9"/>
    <p:sldId id="295" r:id="rId10"/>
    <p:sldId id="296" r:id="rId11"/>
    <p:sldId id="293" r:id="rId12"/>
    <p:sldId id="277" r:id="rId13"/>
    <p:sldId id="278" r:id="rId14"/>
    <p:sldId id="27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71"/>
    <p:restoredTop sz="94675"/>
  </p:normalViewPr>
  <p:slideViewPr>
    <p:cSldViewPr snapToGrid="0">
      <p:cViewPr varScale="1">
        <p:scale>
          <a:sx n="119" d="100"/>
          <a:sy n="119" d="100"/>
        </p:scale>
        <p:origin x="1280" y="184"/>
      </p:cViewPr>
      <p:guideLst/>
    </p:cSldViewPr>
  </p:slideViewPr>
  <p:notesTextViewPr>
    <p:cViewPr>
      <p:scale>
        <a:sx n="1" d="1"/>
        <a:sy n="1" d="1"/>
      </p:scale>
      <p:origin x="0" y="0"/>
    </p:cViewPr>
  </p:notesTextViewPr>
  <p:notesViewPr>
    <p:cSldViewPr snapToGrid="0">
      <p:cViewPr varScale="1">
        <p:scale>
          <a:sx n="148" d="100"/>
          <a:sy n="148" d="100"/>
        </p:scale>
        <p:origin x="6184"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8CD2A9-F339-A745-8589-D46BD886448C}" type="datetimeFigureOut">
              <a:rPr lang="en-US" smtClean="0"/>
              <a:t>10/13/26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720952-225C-CA47-A0C5-D371F6E3D929}" type="slidenum">
              <a:rPr lang="en-US" smtClean="0"/>
              <a:t>‹#›</a:t>
            </a:fld>
            <a:endParaRPr lang="en-US"/>
          </a:p>
        </p:txBody>
      </p:sp>
    </p:spTree>
    <p:extLst>
      <p:ext uri="{BB962C8B-B14F-4D97-AF65-F5344CB8AC3E}">
        <p14:creationId xmlns:p14="http://schemas.microsoft.com/office/powerpoint/2010/main" val="4000091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Introduction, overview of three-week workshop</a:t>
            </a:r>
          </a:p>
        </p:txBody>
      </p:sp>
      <p:sp>
        <p:nvSpPr>
          <p:cNvPr id="4" name="Slide Number Placeholder 3"/>
          <p:cNvSpPr>
            <a:spLocks noGrp="1"/>
          </p:cNvSpPr>
          <p:nvPr>
            <p:ph type="sldNum" sz="quarter" idx="5"/>
          </p:nvPr>
        </p:nvSpPr>
        <p:spPr/>
        <p:txBody>
          <a:bodyPr/>
          <a:lstStyle/>
          <a:p>
            <a:fld id="{90720952-225C-CA47-A0C5-D371F6E3D929}" type="slidenum">
              <a:rPr lang="en-US" smtClean="0"/>
              <a:t>1</a:t>
            </a:fld>
            <a:endParaRPr lang="en-US"/>
          </a:p>
        </p:txBody>
      </p:sp>
    </p:spTree>
    <p:extLst>
      <p:ext uri="{BB962C8B-B14F-4D97-AF65-F5344CB8AC3E}">
        <p14:creationId xmlns:p14="http://schemas.microsoft.com/office/powerpoint/2010/main" val="3051556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Today’s topic</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encourage you to take handwritten notes. Handwritten notes taken is proven to be the most effective way to learn material</a:t>
            </a:r>
          </a:p>
        </p:txBody>
      </p:sp>
      <p:sp>
        <p:nvSpPr>
          <p:cNvPr id="4" name="Slide Number Placeholder 3"/>
          <p:cNvSpPr>
            <a:spLocks noGrp="1"/>
          </p:cNvSpPr>
          <p:nvPr>
            <p:ph type="sldNum" sz="quarter" idx="5"/>
          </p:nvPr>
        </p:nvSpPr>
        <p:spPr/>
        <p:txBody>
          <a:bodyPr/>
          <a:lstStyle/>
          <a:p>
            <a:fld id="{90720952-225C-CA47-A0C5-D371F6E3D929}" type="slidenum">
              <a:rPr lang="en-US" smtClean="0"/>
              <a:t>2</a:t>
            </a:fld>
            <a:endParaRPr lang="en-US"/>
          </a:p>
        </p:txBody>
      </p:sp>
    </p:spTree>
    <p:extLst>
      <p:ext uri="{BB962C8B-B14F-4D97-AF65-F5344CB8AC3E}">
        <p14:creationId xmlns:p14="http://schemas.microsoft.com/office/powerpoint/2010/main" val="872073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Review agenda.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Be sure to mention that questions along the way are encouraged</a:t>
            </a:r>
          </a:p>
        </p:txBody>
      </p:sp>
      <p:sp>
        <p:nvSpPr>
          <p:cNvPr id="4" name="Slide Number Placeholder 3"/>
          <p:cNvSpPr>
            <a:spLocks noGrp="1"/>
          </p:cNvSpPr>
          <p:nvPr>
            <p:ph type="sldNum" sz="quarter" idx="5"/>
          </p:nvPr>
        </p:nvSpPr>
        <p:spPr/>
        <p:txBody>
          <a:bodyPr/>
          <a:lstStyle/>
          <a:p>
            <a:fld id="{90720952-225C-CA47-A0C5-D371F6E3D929}" type="slidenum">
              <a:rPr lang="en-US" smtClean="0"/>
              <a:t>3</a:t>
            </a:fld>
            <a:endParaRPr lang="en-US"/>
          </a:p>
        </p:txBody>
      </p:sp>
    </p:spTree>
    <p:extLst>
      <p:ext uri="{BB962C8B-B14F-4D97-AF65-F5344CB8AC3E}">
        <p14:creationId xmlns:p14="http://schemas.microsoft.com/office/powerpoint/2010/main" val="3396032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purpose of this and the following slide is to emphasize the importance of doing the hard work, in this case the interview prep up front, so that when the interview occurs, there are no surprises and the candidate can perform at the highest level and be offered the job.</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Alexander Ouvoruv was an 18th-century Russian general who believed that pushing limits during practice builds physical and mental strength.</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He believed that facing tough conditions before combat makes the actual combat easier. His philosophy was obviously successful because General Suvorov never lost a battle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Today, his quote is often quoted for athletes.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principle is the same, frankly, in any endeavor. The preparation makes the actual event easy.</a:t>
            </a:r>
          </a:p>
          <a:p>
            <a:endParaRPr lang="en-US" dirty="0"/>
          </a:p>
        </p:txBody>
      </p:sp>
      <p:sp>
        <p:nvSpPr>
          <p:cNvPr id="4" name="Slide Number Placeholder 3"/>
          <p:cNvSpPr>
            <a:spLocks noGrp="1"/>
          </p:cNvSpPr>
          <p:nvPr>
            <p:ph type="sldNum" sz="quarter" idx="5"/>
          </p:nvPr>
        </p:nvSpPr>
        <p:spPr/>
        <p:txBody>
          <a:bodyPr/>
          <a:lstStyle/>
          <a:p>
            <a:fld id="{90720952-225C-CA47-A0C5-D371F6E3D929}" type="slidenum">
              <a:rPr lang="en-US" smtClean="0"/>
              <a:t>4</a:t>
            </a:fld>
            <a:endParaRPr lang="en-US"/>
          </a:p>
        </p:txBody>
      </p:sp>
    </p:spTree>
    <p:extLst>
      <p:ext uri="{BB962C8B-B14F-4D97-AF65-F5344CB8AC3E}">
        <p14:creationId xmlns:p14="http://schemas.microsoft.com/office/powerpoint/2010/main" val="245890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9453B-A8BE-8508-7899-520821FEB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A9B8A-49A1-BF87-C360-4D8C78C95C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4E6BE-4DC4-72F7-3DC0-6B5049C3D124}"/>
              </a:ext>
            </a:extLst>
          </p:cNvPr>
          <p:cNvSpPr>
            <a:spLocks noGrp="1"/>
          </p:cNvSpPr>
          <p:nvPr>
            <p:ph type="body" idx="1"/>
          </p:nvPr>
        </p:nvSpPr>
        <p:spPr>
          <a:xfrm>
            <a:off x="685800" y="4400550"/>
            <a:ext cx="5486400" cy="4156428"/>
          </a:xfrm>
        </p:spPr>
        <p:txBody>
          <a:bodyPr/>
          <a:lstStyle/>
          <a:p>
            <a:r>
              <a:rPr lang="en-US" dirty="0">
                <a:latin typeface="Arial" panose="020B0604020202020204" pitchFamily="34" charset="0"/>
                <a:cs typeface="Arial" panose="020B0604020202020204" pitchFamily="34" charset="0"/>
              </a:rPr>
              <a:t>Winston Churchill was an inspirational statesman, orator, and leader who led Britain to victory during WWII</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admire Winston Churchill not only for his accomplishments during wartime, but also for his ability to communicate to the average person in ways that are plainspoken and relatable.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have used this quote often in the past, and what it means to me is that we should always be prepared for an opportunity when it comes our way.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 us today, the point is that when we are in transition, we should always be ready for the eventual interview that will land us our next position. We never know when the opportunity may occur, so we must always be ready.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But interviewing skills are skills that last a lifetime. Indeed, the average person today will hold 12 different positions during their career. Being able to interview well will not only help you secure the next position, but it will also prepare you for promotional opportunities in the future.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Today, we want to talk about the steps you should take to be ready when your interview comes.</a:t>
            </a:r>
          </a:p>
        </p:txBody>
      </p:sp>
      <p:sp>
        <p:nvSpPr>
          <p:cNvPr id="4" name="Slide Number Placeholder 3">
            <a:extLst>
              <a:ext uri="{FF2B5EF4-FFF2-40B4-BE49-F238E27FC236}">
                <a16:creationId xmlns:a16="http://schemas.microsoft.com/office/drawing/2014/main" id="{7F54925C-D250-AC57-FDF8-0F401BB2E92D}"/>
              </a:ext>
            </a:extLst>
          </p:cNvPr>
          <p:cNvSpPr>
            <a:spLocks noGrp="1"/>
          </p:cNvSpPr>
          <p:nvPr>
            <p:ph type="sldNum" sz="quarter" idx="5"/>
          </p:nvPr>
        </p:nvSpPr>
        <p:spPr/>
        <p:txBody>
          <a:bodyPr/>
          <a:lstStyle/>
          <a:p>
            <a:fld id="{90720952-225C-CA47-A0C5-D371F6E3D929}" type="slidenum">
              <a:rPr lang="en-US" smtClean="0"/>
              <a:t>5</a:t>
            </a:fld>
            <a:endParaRPr lang="en-US"/>
          </a:p>
        </p:txBody>
      </p:sp>
    </p:spTree>
    <p:extLst>
      <p:ext uri="{BB962C8B-B14F-4D97-AF65-F5344CB8AC3E}">
        <p14:creationId xmlns:p14="http://schemas.microsoft.com/office/powerpoint/2010/main" val="3298000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F9150-56EA-45EE-5208-F7B99BA43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0D283-6228-8029-C4F0-600F5C9FA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14ECD9-6CE8-8404-874F-076388F61950}"/>
              </a:ext>
            </a:extLst>
          </p:cNvPr>
          <p:cNvSpPr>
            <a:spLocks noGrp="1"/>
          </p:cNvSpPr>
          <p:nvPr>
            <p:ph type="body" idx="1"/>
          </p:nvPr>
        </p:nvSpPr>
        <p:spPr/>
        <p:txBody>
          <a:bodyPr/>
          <a:lstStyle/>
          <a:p>
            <a:r>
              <a:rPr lang="en-US" dirty="0">
                <a:latin typeface="Arial" panose="020B0604020202020204" pitchFamily="34" charset="0"/>
                <a:cs typeface="Arial" panose="020B0604020202020204" pitchFamily="34" charset="0"/>
              </a:rPr>
              <a:t>Briefly review last week’s workshop</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See if there are any questions</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F627F88-DE49-F370-4B3C-A6557070C71A}"/>
              </a:ext>
            </a:extLst>
          </p:cNvPr>
          <p:cNvSpPr>
            <a:spLocks noGrp="1"/>
          </p:cNvSpPr>
          <p:nvPr>
            <p:ph type="sldNum" sz="quarter" idx="5"/>
          </p:nvPr>
        </p:nvSpPr>
        <p:spPr/>
        <p:txBody>
          <a:bodyPr/>
          <a:lstStyle/>
          <a:p>
            <a:fld id="{90720952-225C-CA47-A0C5-D371F6E3D929}" type="slidenum">
              <a:rPr lang="en-US" smtClean="0"/>
              <a:t>6</a:t>
            </a:fld>
            <a:endParaRPr lang="en-US"/>
          </a:p>
        </p:txBody>
      </p:sp>
    </p:spTree>
    <p:extLst>
      <p:ext uri="{BB962C8B-B14F-4D97-AF65-F5344CB8AC3E}">
        <p14:creationId xmlns:p14="http://schemas.microsoft.com/office/powerpoint/2010/main" val="4107900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2ABFB-22C0-186E-8D35-F80007B20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CA3E59-CB8D-A048-5307-356D80DB0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F2DE28-818E-BCDC-F878-CBB8594C113C}"/>
              </a:ext>
            </a:extLst>
          </p:cNvPr>
          <p:cNvSpPr>
            <a:spLocks noGrp="1"/>
          </p:cNvSpPr>
          <p:nvPr>
            <p:ph type="body" idx="1"/>
          </p:nvPr>
        </p:nvSpPr>
        <p:spPr>
          <a:xfrm>
            <a:off x="685800" y="4400550"/>
            <a:ext cx="5486400" cy="3906688"/>
          </a:xfrm>
        </p:spPr>
        <p:txBody>
          <a:bodyPr/>
          <a:lstStyle/>
          <a:p>
            <a:endParaRPr lang="en-US" dirty="0"/>
          </a:p>
          <a:p>
            <a:r>
              <a:rPr lang="en-US" dirty="0"/>
              <a:t>These are the things you want to be sure you have accomplished directly before the interview?</a:t>
            </a:r>
          </a:p>
          <a:p>
            <a:endParaRPr lang="en-US" dirty="0"/>
          </a:p>
          <a:p>
            <a:r>
              <a:rPr lang="en-US" dirty="0"/>
              <a:t>You want to dress professionally for a telephone interview because it gets your mind framed for the interview and in the off chance that you may be asked to facetime the interviewers</a:t>
            </a:r>
          </a:p>
        </p:txBody>
      </p:sp>
      <p:sp>
        <p:nvSpPr>
          <p:cNvPr id="4" name="Slide Number Placeholder 3">
            <a:extLst>
              <a:ext uri="{FF2B5EF4-FFF2-40B4-BE49-F238E27FC236}">
                <a16:creationId xmlns:a16="http://schemas.microsoft.com/office/drawing/2014/main" id="{AA0E09AF-1ADB-C044-1D8D-DCCF7A8751F7}"/>
              </a:ext>
            </a:extLst>
          </p:cNvPr>
          <p:cNvSpPr>
            <a:spLocks noGrp="1"/>
          </p:cNvSpPr>
          <p:nvPr>
            <p:ph type="sldNum" sz="quarter" idx="5"/>
          </p:nvPr>
        </p:nvSpPr>
        <p:spPr/>
        <p:txBody>
          <a:bodyPr/>
          <a:lstStyle/>
          <a:p>
            <a:fld id="{90720952-225C-CA47-A0C5-D371F6E3D929}" type="slidenum">
              <a:rPr lang="en-US" smtClean="0"/>
              <a:t>7</a:t>
            </a:fld>
            <a:endParaRPr lang="en-US"/>
          </a:p>
        </p:txBody>
      </p:sp>
    </p:spTree>
    <p:extLst>
      <p:ext uri="{BB962C8B-B14F-4D97-AF65-F5344CB8AC3E}">
        <p14:creationId xmlns:p14="http://schemas.microsoft.com/office/powerpoint/2010/main" val="1898205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906688"/>
          </a:xfrm>
        </p:spPr>
        <p:txBody>
          <a:bodyPr/>
          <a:lstStyle/>
          <a:p>
            <a:endParaRPr lang="en-US" dirty="0"/>
          </a:p>
          <a:p>
            <a:r>
              <a:rPr lang="en-US" dirty="0"/>
              <a:t>These are the things you want to be sure you have accomplished directly before the interview?</a:t>
            </a:r>
          </a:p>
          <a:p>
            <a:endParaRPr lang="en-US" dirty="0"/>
          </a:p>
          <a:p>
            <a:r>
              <a:rPr lang="en-US" dirty="0"/>
              <a:t>You want to dress professionally for a telephone interview because it gets your mind framed for the interview and in the off chance that you may be asked to facetime the interviewers</a:t>
            </a:r>
          </a:p>
        </p:txBody>
      </p:sp>
      <p:sp>
        <p:nvSpPr>
          <p:cNvPr id="4" name="Slide Number Placeholder 3"/>
          <p:cNvSpPr>
            <a:spLocks noGrp="1"/>
          </p:cNvSpPr>
          <p:nvPr>
            <p:ph type="sldNum" sz="quarter" idx="5"/>
          </p:nvPr>
        </p:nvSpPr>
        <p:spPr/>
        <p:txBody>
          <a:bodyPr/>
          <a:lstStyle/>
          <a:p>
            <a:fld id="{90720952-225C-CA47-A0C5-D371F6E3D929}" type="slidenum">
              <a:rPr lang="en-US" smtClean="0"/>
              <a:t>8</a:t>
            </a:fld>
            <a:endParaRPr lang="en-US"/>
          </a:p>
        </p:txBody>
      </p:sp>
    </p:spTree>
    <p:extLst>
      <p:ext uri="{BB962C8B-B14F-4D97-AF65-F5344CB8AC3E}">
        <p14:creationId xmlns:p14="http://schemas.microsoft.com/office/powerpoint/2010/main" val="1959764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00FEF-520F-D7CD-FF77-52A28E90F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67BC9D-AD76-7D50-1667-50EB93C144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F5E4EC-5965-0F95-DD2E-B5708EF1C0CF}"/>
              </a:ext>
            </a:extLst>
          </p:cNvPr>
          <p:cNvSpPr>
            <a:spLocks noGrp="1"/>
          </p:cNvSpPr>
          <p:nvPr>
            <p:ph type="body" idx="1"/>
          </p:nvPr>
        </p:nvSpPr>
        <p:spPr>
          <a:xfrm>
            <a:off x="685800" y="4400550"/>
            <a:ext cx="5486400" cy="3906688"/>
          </a:xfrm>
        </p:spPr>
        <p:txBody>
          <a:bodyPr/>
          <a:lstStyle/>
          <a:p>
            <a:endParaRPr lang="en-US" dirty="0"/>
          </a:p>
          <a:p>
            <a:r>
              <a:rPr lang="en-US" dirty="0"/>
              <a:t>These are the things you want to be sure you have accomplished directly before the interview?</a:t>
            </a:r>
          </a:p>
          <a:p>
            <a:endParaRPr lang="en-US" dirty="0"/>
          </a:p>
          <a:p>
            <a:r>
              <a:rPr lang="en-US" dirty="0"/>
              <a:t>You want to dress professionally for a telephone interview because it gets your mind framed for the interview and in the off chance that you may be asked to facetime the interviewers</a:t>
            </a:r>
          </a:p>
        </p:txBody>
      </p:sp>
      <p:sp>
        <p:nvSpPr>
          <p:cNvPr id="4" name="Slide Number Placeholder 3">
            <a:extLst>
              <a:ext uri="{FF2B5EF4-FFF2-40B4-BE49-F238E27FC236}">
                <a16:creationId xmlns:a16="http://schemas.microsoft.com/office/drawing/2014/main" id="{7244E89C-7054-FFFD-3A3E-18AB3509E5F2}"/>
              </a:ext>
            </a:extLst>
          </p:cNvPr>
          <p:cNvSpPr>
            <a:spLocks noGrp="1"/>
          </p:cNvSpPr>
          <p:nvPr>
            <p:ph type="sldNum" sz="quarter" idx="5"/>
          </p:nvPr>
        </p:nvSpPr>
        <p:spPr/>
        <p:txBody>
          <a:bodyPr/>
          <a:lstStyle/>
          <a:p>
            <a:fld id="{90720952-225C-CA47-A0C5-D371F6E3D929}" type="slidenum">
              <a:rPr lang="en-US" smtClean="0"/>
              <a:t>9</a:t>
            </a:fld>
            <a:endParaRPr lang="en-US"/>
          </a:p>
        </p:txBody>
      </p:sp>
    </p:spTree>
    <p:extLst>
      <p:ext uri="{BB962C8B-B14F-4D97-AF65-F5344CB8AC3E}">
        <p14:creationId xmlns:p14="http://schemas.microsoft.com/office/powerpoint/2010/main" val="801319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C7C81-7E5A-0084-B663-C6C125094F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CC231-53CD-0C78-AE79-D1C03845C0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84391B-2052-2E6E-87C0-981736AA5B35}"/>
              </a:ext>
            </a:extLst>
          </p:cNvPr>
          <p:cNvSpPr>
            <a:spLocks noGrp="1"/>
          </p:cNvSpPr>
          <p:nvPr>
            <p:ph type="body" idx="1"/>
          </p:nvPr>
        </p:nvSpPr>
        <p:spPr>
          <a:xfrm>
            <a:off x="685800" y="4400550"/>
            <a:ext cx="5486400" cy="3906688"/>
          </a:xfrm>
        </p:spPr>
        <p:txBody>
          <a:bodyPr/>
          <a:lstStyle/>
          <a:p>
            <a:endParaRPr lang="en-US" dirty="0"/>
          </a:p>
          <a:p>
            <a:r>
              <a:rPr lang="en-US" dirty="0"/>
              <a:t>These are the things you want to be sure you have accomplished directly before the interview?</a:t>
            </a:r>
          </a:p>
          <a:p>
            <a:endParaRPr lang="en-US" dirty="0"/>
          </a:p>
          <a:p>
            <a:r>
              <a:rPr lang="en-US" dirty="0"/>
              <a:t>You want to dress professionally for a telephone interview because it gets your mind framed for the interview and in the off chance that you may be asked to facetime the interviewers</a:t>
            </a:r>
          </a:p>
        </p:txBody>
      </p:sp>
      <p:sp>
        <p:nvSpPr>
          <p:cNvPr id="4" name="Slide Number Placeholder 3">
            <a:extLst>
              <a:ext uri="{FF2B5EF4-FFF2-40B4-BE49-F238E27FC236}">
                <a16:creationId xmlns:a16="http://schemas.microsoft.com/office/drawing/2014/main" id="{8200FC2C-6203-B2A0-D75A-0D1C671590ED}"/>
              </a:ext>
            </a:extLst>
          </p:cNvPr>
          <p:cNvSpPr>
            <a:spLocks noGrp="1"/>
          </p:cNvSpPr>
          <p:nvPr>
            <p:ph type="sldNum" sz="quarter" idx="5"/>
          </p:nvPr>
        </p:nvSpPr>
        <p:spPr/>
        <p:txBody>
          <a:bodyPr/>
          <a:lstStyle/>
          <a:p>
            <a:fld id="{90720952-225C-CA47-A0C5-D371F6E3D929}" type="slidenum">
              <a:rPr lang="en-US" smtClean="0"/>
              <a:t>10</a:t>
            </a:fld>
            <a:endParaRPr lang="en-US"/>
          </a:p>
        </p:txBody>
      </p:sp>
    </p:spTree>
    <p:extLst>
      <p:ext uri="{BB962C8B-B14F-4D97-AF65-F5344CB8AC3E}">
        <p14:creationId xmlns:p14="http://schemas.microsoft.com/office/powerpoint/2010/main" val="2321779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3DB88-1752-3FE8-2EA4-AF5530022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93B2EA-1054-924C-1174-0C68E18627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FDD563-57D3-6546-1B17-B36640F34D67}"/>
              </a:ext>
            </a:extLst>
          </p:cNvPr>
          <p:cNvSpPr>
            <a:spLocks noGrp="1"/>
          </p:cNvSpPr>
          <p:nvPr>
            <p:ph type="body" idx="1"/>
          </p:nvPr>
        </p:nvSpPr>
        <p:spPr/>
        <p:txBody>
          <a:bodyPr/>
          <a:lstStyle/>
          <a:p>
            <a:endParaRPr lang="en-US" dirty="0"/>
          </a:p>
          <a:p>
            <a:r>
              <a:rPr lang="en-US" dirty="0"/>
              <a:t>These are additional materials that I’ve used that may be helpful</a:t>
            </a:r>
          </a:p>
        </p:txBody>
      </p:sp>
      <p:sp>
        <p:nvSpPr>
          <p:cNvPr id="4" name="Slide Number Placeholder 3">
            <a:extLst>
              <a:ext uri="{FF2B5EF4-FFF2-40B4-BE49-F238E27FC236}">
                <a16:creationId xmlns:a16="http://schemas.microsoft.com/office/drawing/2014/main" id="{DF8223F4-A6DC-910D-1ADF-DE32987B8D8B}"/>
              </a:ext>
            </a:extLst>
          </p:cNvPr>
          <p:cNvSpPr>
            <a:spLocks noGrp="1"/>
          </p:cNvSpPr>
          <p:nvPr>
            <p:ph type="sldNum" sz="quarter" idx="5"/>
          </p:nvPr>
        </p:nvSpPr>
        <p:spPr/>
        <p:txBody>
          <a:bodyPr/>
          <a:lstStyle/>
          <a:p>
            <a:fld id="{90720952-225C-CA47-A0C5-D371F6E3D929}" type="slidenum">
              <a:rPr lang="en-US" smtClean="0"/>
              <a:t>11</a:t>
            </a:fld>
            <a:endParaRPr lang="en-US"/>
          </a:p>
        </p:txBody>
      </p:sp>
    </p:spTree>
    <p:extLst>
      <p:ext uri="{BB962C8B-B14F-4D97-AF65-F5344CB8AC3E}">
        <p14:creationId xmlns:p14="http://schemas.microsoft.com/office/powerpoint/2010/main" val="3389349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ask for questions before the summary as we don’t want to finish the presentation “hanging.” We take questions now then summarize to finish strong.</a:t>
            </a:r>
          </a:p>
        </p:txBody>
      </p:sp>
      <p:sp>
        <p:nvSpPr>
          <p:cNvPr id="4" name="Slide Number Placeholder 3"/>
          <p:cNvSpPr>
            <a:spLocks noGrp="1"/>
          </p:cNvSpPr>
          <p:nvPr>
            <p:ph type="sldNum" sz="quarter" idx="5"/>
          </p:nvPr>
        </p:nvSpPr>
        <p:spPr/>
        <p:txBody>
          <a:bodyPr/>
          <a:lstStyle/>
          <a:p>
            <a:fld id="{90720952-225C-CA47-A0C5-D371F6E3D929}" type="slidenum">
              <a:rPr lang="en-US" smtClean="0"/>
              <a:t>12</a:t>
            </a:fld>
            <a:endParaRPr lang="en-US"/>
          </a:p>
        </p:txBody>
      </p:sp>
    </p:spTree>
    <p:extLst>
      <p:ext uri="{BB962C8B-B14F-4D97-AF65-F5344CB8AC3E}">
        <p14:creationId xmlns:p14="http://schemas.microsoft.com/office/powerpoint/2010/main" val="172114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each bullet point. No questions after this slide</a:t>
            </a:r>
          </a:p>
        </p:txBody>
      </p:sp>
      <p:sp>
        <p:nvSpPr>
          <p:cNvPr id="4" name="Slide Number Placeholder 3"/>
          <p:cNvSpPr>
            <a:spLocks noGrp="1"/>
          </p:cNvSpPr>
          <p:nvPr>
            <p:ph type="sldNum" sz="quarter" idx="5"/>
          </p:nvPr>
        </p:nvSpPr>
        <p:spPr/>
        <p:txBody>
          <a:bodyPr/>
          <a:lstStyle/>
          <a:p>
            <a:fld id="{90720952-225C-CA47-A0C5-D371F6E3D929}" type="slidenum">
              <a:rPr lang="en-US" smtClean="0"/>
              <a:t>13</a:t>
            </a:fld>
            <a:endParaRPr lang="en-US"/>
          </a:p>
        </p:txBody>
      </p:sp>
    </p:spTree>
    <p:extLst>
      <p:ext uri="{BB962C8B-B14F-4D97-AF65-F5344CB8AC3E}">
        <p14:creationId xmlns:p14="http://schemas.microsoft.com/office/powerpoint/2010/main" val="2018607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 next week’s agenda.</a:t>
            </a:r>
          </a:p>
          <a:p>
            <a:endParaRPr lang="en-US" dirty="0"/>
          </a:p>
          <a:p>
            <a:r>
              <a:rPr lang="en-US" dirty="0"/>
              <a:t>There likely will be some questions that arise; take those in person after the workshop is concluded</a:t>
            </a:r>
          </a:p>
        </p:txBody>
      </p:sp>
      <p:sp>
        <p:nvSpPr>
          <p:cNvPr id="4" name="Slide Number Placeholder 3"/>
          <p:cNvSpPr>
            <a:spLocks noGrp="1"/>
          </p:cNvSpPr>
          <p:nvPr>
            <p:ph type="sldNum" sz="quarter" idx="5"/>
          </p:nvPr>
        </p:nvSpPr>
        <p:spPr/>
        <p:txBody>
          <a:bodyPr/>
          <a:lstStyle/>
          <a:p>
            <a:fld id="{90720952-225C-CA47-A0C5-D371F6E3D929}" type="slidenum">
              <a:rPr lang="en-US" smtClean="0"/>
              <a:t>14</a:t>
            </a:fld>
            <a:endParaRPr lang="en-US"/>
          </a:p>
        </p:txBody>
      </p:sp>
    </p:spTree>
    <p:extLst>
      <p:ext uri="{BB962C8B-B14F-4D97-AF65-F5344CB8AC3E}">
        <p14:creationId xmlns:p14="http://schemas.microsoft.com/office/powerpoint/2010/main" val="263727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C69D-8593-0CE6-17FD-E62297B19B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3187F3-C65B-93A0-28F5-F758217FEA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FACB52-3C97-EC06-94CE-983690E891FA}"/>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5" name="Footer Placeholder 4">
            <a:extLst>
              <a:ext uri="{FF2B5EF4-FFF2-40B4-BE49-F238E27FC236}">
                <a16:creationId xmlns:a16="http://schemas.microsoft.com/office/drawing/2014/main" id="{05460CFC-2EE7-D174-BE50-5595DCB716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DC3E16-AF49-DC4F-DA4B-B91AEB60BD67}"/>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3628932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CEEC8-2D4B-8802-9D28-B8E0591A4C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28EAD1-384A-8314-CAD9-E6F67EA260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1560C-CA6C-8A95-6F5D-D0B8D594F70D}"/>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5" name="Footer Placeholder 4">
            <a:extLst>
              <a:ext uri="{FF2B5EF4-FFF2-40B4-BE49-F238E27FC236}">
                <a16:creationId xmlns:a16="http://schemas.microsoft.com/office/drawing/2014/main" id="{268AF3D1-6523-E46E-DC4E-8AB3B9EAA4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BDDA0-73C5-FDA3-AE04-7C4F86FBC575}"/>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424616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1D4C7-FAC4-190D-ACED-959162F6FD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FC0606-EA82-F570-14CD-0619B50619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4E4854-7B85-4EE7-E7A3-62ABAF60D90B}"/>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5" name="Footer Placeholder 4">
            <a:extLst>
              <a:ext uri="{FF2B5EF4-FFF2-40B4-BE49-F238E27FC236}">
                <a16:creationId xmlns:a16="http://schemas.microsoft.com/office/drawing/2014/main" id="{A2EB5C47-4226-B033-0528-1EE201247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8A846A-3DEE-65BA-6FF6-9387A37DCBBE}"/>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410758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10F8E-6A92-0F9F-1E57-4B11540DAC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617EDF-93C3-A455-BABC-F9C0123724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C75410-B8C6-3A4A-B758-72ED0A20D7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3066C9-4503-15BF-2AFA-45DAEC18AE9E}"/>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6" name="Footer Placeholder 5">
            <a:extLst>
              <a:ext uri="{FF2B5EF4-FFF2-40B4-BE49-F238E27FC236}">
                <a16:creationId xmlns:a16="http://schemas.microsoft.com/office/drawing/2014/main" id="{B738D5DB-F866-BC72-7E3B-6B520E4908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05A700-EB3A-6AEA-FCAC-9F51608D8195}"/>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54455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B1449-7D7E-2B7E-DD29-C9B8ADCDD3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1130A7-BF10-7C8C-94F8-1EA744C1C5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193873-A449-4EFC-1BDC-A175F372F0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C6ED33-F348-9A1D-EE25-88E9FAFD41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BA2FE0-65AE-651B-9A80-275074469E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AC66B7-89AA-6209-3494-51C8101E1873}"/>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8" name="Footer Placeholder 7">
            <a:extLst>
              <a:ext uri="{FF2B5EF4-FFF2-40B4-BE49-F238E27FC236}">
                <a16:creationId xmlns:a16="http://schemas.microsoft.com/office/drawing/2014/main" id="{24B39BF4-4EDA-C28E-742A-83CCA7678C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154B1E-A21E-A346-6617-B8D7272EBBF7}"/>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3894498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995B1-5369-A03F-3C5F-B32A0CE6AA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B0C0AC-46CC-7001-7A14-82F16B30D4FF}"/>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4" name="Footer Placeholder 3">
            <a:extLst>
              <a:ext uri="{FF2B5EF4-FFF2-40B4-BE49-F238E27FC236}">
                <a16:creationId xmlns:a16="http://schemas.microsoft.com/office/drawing/2014/main" id="{507E48E4-A05A-B866-C70E-60748B92FB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3A84F6-EA84-4C5A-7927-EA446D10F098}"/>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80262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FE7D0D-425B-E222-688A-BF6B399067B5}"/>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3" name="Footer Placeholder 2">
            <a:extLst>
              <a:ext uri="{FF2B5EF4-FFF2-40B4-BE49-F238E27FC236}">
                <a16:creationId xmlns:a16="http://schemas.microsoft.com/office/drawing/2014/main" id="{6BA848D2-3975-AC0D-6AE8-7405583AFD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778A55-EEFF-CA7A-4B70-793D8DC36D14}"/>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3336858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715B3-C5B3-6BF6-FCA1-700032E95B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27FAB2-DB72-0C35-C749-F6CE870599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6CD492-2B0D-3921-B76F-3929C76E7C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5EDBCD-4B42-DE62-9158-65924BC1F629}"/>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6" name="Footer Placeholder 5">
            <a:extLst>
              <a:ext uri="{FF2B5EF4-FFF2-40B4-BE49-F238E27FC236}">
                <a16:creationId xmlns:a16="http://schemas.microsoft.com/office/drawing/2014/main" id="{D58AAF5D-1BF2-E68D-08C9-8E3B09212E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646652-24E1-98C7-AD5C-DBE8157EBEB8}"/>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4223510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A552B-DD1B-F5C9-5386-00AEF04B19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708B7D-6F1A-2EC1-BD9C-2ECBB80E00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0B3058-73BA-AAEC-D918-610811A22A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084FB7-281A-D034-BA00-FA75DA93CA0B}"/>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6" name="Footer Placeholder 5">
            <a:extLst>
              <a:ext uri="{FF2B5EF4-FFF2-40B4-BE49-F238E27FC236}">
                <a16:creationId xmlns:a16="http://schemas.microsoft.com/office/drawing/2014/main" id="{F6022035-7B83-75F4-D2DC-EECB99B9AE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099C49-6D64-F0A2-2838-00A303C1AD1B}"/>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92150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E8A90-3EB3-A0AD-E815-9C2265EBDC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665A13-5F11-B5F6-BE67-BED0955F00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4601A-5CCB-5AEE-40F5-C9E3A0CCB547}"/>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5" name="Footer Placeholder 4">
            <a:extLst>
              <a:ext uri="{FF2B5EF4-FFF2-40B4-BE49-F238E27FC236}">
                <a16:creationId xmlns:a16="http://schemas.microsoft.com/office/drawing/2014/main" id="{3F1C0132-FF50-C9CB-099E-313D32B6AD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B0F25-B638-9A25-267A-E78DFD975413}"/>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03648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C100B6-5290-5BE9-DC5F-63587A6EC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2B6828-46A2-44B4-0355-673EB1360B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2858D7-15B6-5466-548B-9716E779D53C}"/>
              </a:ext>
            </a:extLst>
          </p:cNvPr>
          <p:cNvSpPr>
            <a:spLocks noGrp="1"/>
          </p:cNvSpPr>
          <p:nvPr>
            <p:ph type="dt" sz="half" idx="10"/>
          </p:nvPr>
        </p:nvSpPr>
        <p:spPr/>
        <p:txBody>
          <a:bodyPr/>
          <a:lstStyle/>
          <a:p>
            <a:fld id="{AF6F64FB-CCF2-884B-90C7-FA2998696530}" type="datetimeFigureOut">
              <a:rPr lang="en-US" smtClean="0"/>
              <a:t>10/13/26</a:t>
            </a:fld>
            <a:endParaRPr lang="en-US"/>
          </a:p>
        </p:txBody>
      </p:sp>
      <p:sp>
        <p:nvSpPr>
          <p:cNvPr id="5" name="Footer Placeholder 4">
            <a:extLst>
              <a:ext uri="{FF2B5EF4-FFF2-40B4-BE49-F238E27FC236}">
                <a16:creationId xmlns:a16="http://schemas.microsoft.com/office/drawing/2014/main" id="{8B319F6C-99F4-0C5D-91FA-9167286631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0B71D1-6D16-BC27-FE25-A2B080DE458E}"/>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2138371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6D134A-5C54-CEAB-FE52-8337520BF4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4962F2-F017-0A9A-7504-F81F3CA47A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BFC93C-375F-4A1D-5CA3-9CBA58B1F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6F64FB-CCF2-884B-90C7-FA2998696530}" type="datetimeFigureOut">
              <a:rPr lang="en-US" smtClean="0"/>
              <a:t>10/13/26</a:t>
            </a:fld>
            <a:endParaRPr lang="en-US"/>
          </a:p>
        </p:txBody>
      </p:sp>
      <p:sp>
        <p:nvSpPr>
          <p:cNvPr id="5" name="Footer Placeholder 4">
            <a:extLst>
              <a:ext uri="{FF2B5EF4-FFF2-40B4-BE49-F238E27FC236}">
                <a16:creationId xmlns:a16="http://schemas.microsoft.com/office/drawing/2014/main" id="{418D1F83-6278-D7FB-2990-58802DA042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AAD3060-7BC8-936E-2E61-996982CA7F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79BB2A9-3342-F84B-999C-5962E86BD14C}" type="slidenum">
              <a:rPr lang="en-US" smtClean="0"/>
              <a:t>‹#›</a:t>
            </a:fld>
            <a:endParaRPr lang="en-US"/>
          </a:p>
        </p:txBody>
      </p:sp>
    </p:spTree>
    <p:extLst>
      <p:ext uri="{BB962C8B-B14F-4D97-AF65-F5344CB8AC3E}">
        <p14:creationId xmlns:p14="http://schemas.microsoft.com/office/powerpoint/2010/main" val="1069539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116BA-D395-9C6C-9D31-4F0A2D18B4D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AC11F5A-93EF-B42F-0A16-0530871D55FB}"/>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79DEF26-A1A4-4F00-CF87-3F43B19ADD0A}"/>
              </a:ext>
            </a:extLst>
          </p:cNvPr>
          <p:cNvSpPr>
            <a:spLocks noGrp="1"/>
          </p:cNvSpPr>
          <p:nvPr>
            <p:ph type="title"/>
          </p:nvPr>
        </p:nvSpPr>
        <p:spPr>
          <a:xfrm>
            <a:off x="805758" y="804397"/>
            <a:ext cx="10402431" cy="886291"/>
          </a:xfrm>
        </p:spPr>
        <p:txBody>
          <a:bodyPr>
            <a:normAutofit/>
          </a:bodyPr>
          <a:lstStyle/>
          <a:p>
            <a:pPr algn="ctr"/>
            <a:r>
              <a:rPr lang="en-US" sz="3600" dirty="0"/>
              <a:t>The Interview Process: A Three-Part Workshop</a:t>
            </a:r>
          </a:p>
        </p:txBody>
      </p:sp>
      <p:pic>
        <p:nvPicPr>
          <p:cNvPr id="4" name="Picture 3">
            <a:extLst>
              <a:ext uri="{FF2B5EF4-FFF2-40B4-BE49-F238E27FC236}">
                <a16:creationId xmlns:a16="http://schemas.microsoft.com/office/drawing/2014/main" id="{91840FEF-CFF7-15BF-661C-651C2DDA7457}"/>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32D42A20-E661-F8CA-EBE7-D4D9B7AC7065}"/>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835A1837-0C53-C7B3-68C3-97162A9FD944}"/>
              </a:ext>
            </a:extLst>
          </p:cNvPr>
          <p:cNvSpPr txBox="1"/>
          <p:nvPr/>
        </p:nvSpPr>
        <p:spPr>
          <a:xfrm>
            <a:off x="647252" y="1356110"/>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DF2E5440-8323-2D0E-8D6E-733A26A79486}"/>
              </a:ext>
            </a:extLst>
          </p:cNvPr>
          <p:cNvSpPr txBox="1"/>
          <p:nvPr/>
        </p:nvSpPr>
        <p:spPr>
          <a:xfrm>
            <a:off x="616772" y="1690688"/>
            <a:ext cx="10897496" cy="4462760"/>
          </a:xfrm>
          <a:prstGeom prst="rect">
            <a:avLst/>
          </a:prstGeom>
          <a:noFill/>
        </p:spPr>
        <p:txBody>
          <a:bodyPr wrap="square" rtlCol="0">
            <a:spAutoFit/>
          </a:bodyPr>
          <a:lstStyle/>
          <a:p>
            <a:pPr algn="ctr"/>
            <a:r>
              <a:rPr lang="en-US" sz="2800" dirty="0"/>
              <a:t>The Interview Process is a three-part workshop designed not only to get you the interview but also to help you get the job offer. It includes:</a:t>
            </a:r>
          </a:p>
          <a:p>
            <a:pPr algn="ctr"/>
            <a:endParaRPr lang="en-US" sz="2800" dirty="0"/>
          </a:p>
          <a:p>
            <a:pPr algn="ctr">
              <a:lnSpc>
                <a:spcPct val="150000"/>
              </a:lnSpc>
            </a:pPr>
            <a:r>
              <a:rPr lang="en-US" sz="2400" dirty="0"/>
              <a:t>Part 1: Before your interview-Prepare for success</a:t>
            </a:r>
          </a:p>
          <a:p>
            <a:pPr algn="ctr">
              <a:lnSpc>
                <a:spcPct val="150000"/>
              </a:lnSpc>
            </a:pPr>
            <a:r>
              <a:rPr lang="en-US" sz="2400" dirty="0"/>
              <a:t>Part 2: During the interview-The successful interview</a:t>
            </a:r>
          </a:p>
          <a:p>
            <a:pPr algn="ctr">
              <a:lnSpc>
                <a:spcPct val="150000"/>
              </a:lnSpc>
            </a:pPr>
            <a:r>
              <a:rPr lang="en-US" sz="2400" dirty="0">
                <a:highlight>
                  <a:srgbClr val="FFFF00"/>
                </a:highlight>
              </a:rPr>
              <a:t>Part 3: After the interview-Finish strong</a:t>
            </a:r>
          </a:p>
          <a:p>
            <a:pPr algn="ctr"/>
            <a:endParaRPr lang="en-US" sz="2800" dirty="0"/>
          </a:p>
          <a:p>
            <a:pPr algn="ctr"/>
            <a:r>
              <a:rPr lang="en-US" sz="1600" dirty="0"/>
              <a:t>David Giustozzi</a:t>
            </a:r>
          </a:p>
          <a:p>
            <a:pPr algn="ctr"/>
            <a:r>
              <a:rPr lang="en-US" sz="1600" dirty="0"/>
              <a:t>October 15, 2026</a:t>
            </a:r>
          </a:p>
          <a:p>
            <a:pPr algn="ctr"/>
            <a:r>
              <a:rPr lang="en-US" sz="1600" dirty="0" err="1"/>
              <a:t>dave@absuccesspartners.com</a:t>
            </a:r>
            <a:endParaRPr lang="en-US" sz="1600" dirty="0"/>
          </a:p>
          <a:p>
            <a:pPr algn="ctr"/>
            <a:r>
              <a:rPr lang="en-US" sz="1600" dirty="0"/>
              <a:t>Rev 0</a:t>
            </a:r>
          </a:p>
        </p:txBody>
      </p:sp>
    </p:spTree>
    <p:extLst>
      <p:ext uri="{BB962C8B-B14F-4D97-AF65-F5344CB8AC3E}">
        <p14:creationId xmlns:p14="http://schemas.microsoft.com/office/powerpoint/2010/main" val="311829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BB87B-CF05-556D-549A-D010E4738C9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28256AE-FD93-6219-B674-FE59018FBD38}"/>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E75D29AE-8DB4-0EBD-559A-238D31055B82}"/>
              </a:ext>
            </a:extLst>
          </p:cNvPr>
          <p:cNvSpPr>
            <a:spLocks noGrp="1"/>
          </p:cNvSpPr>
          <p:nvPr>
            <p:ph type="title"/>
          </p:nvPr>
        </p:nvSpPr>
        <p:spPr>
          <a:xfrm>
            <a:off x="2108499" y="365125"/>
            <a:ext cx="8014447" cy="1325563"/>
          </a:xfrm>
        </p:spPr>
        <p:txBody>
          <a:bodyPr>
            <a:normAutofit/>
          </a:bodyPr>
          <a:lstStyle/>
          <a:p>
            <a:pPr algn="ctr"/>
            <a:endParaRPr lang="en-US" sz="3200" dirty="0"/>
          </a:p>
        </p:txBody>
      </p:sp>
      <p:pic>
        <p:nvPicPr>
          <p:cNvPr id="4" name="Picture 3">
            <a:extLst>
              <a:ext uri="{FF2B5EF4-FFF2-40B4-BE49-F238E27FC236}">
                <a16:creationId xmlns:a16="http://schemas.microsoft.com/office/drawing/2014/main" id="{3B6AD323-4640-015C-EAC5-8B9DAF45A63A}"/>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A23380C2-89E4-7DD8-CCFC-1538E61C8680}"/>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08DA5FEB-790F-526D-8931-AF90C6BE087B}"/>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6F430A91-0B5C-8C23-5079-A78D81EA90A2}"/>
              </a:ext>
            </a:extLst>
          </p:cNvPr>
          <p:cNvSpPr txBox="1"/>
          <p:nvPr/>
        </p:nvSpPr>
        <p:spPr>
          <a:xfrm>
            <a:off x="1484767" y="2328095"/>
            <a:ext cx="9195587" cy="3108543"/>
          </a:xfrm>
          <a:prstGeom prst="rect">
            <a:avLst/>
          </a:prstGeom>
          <a:noFill/>
        </p:spPr>
        <p:txBody>
          <a:bodyPr wrap="square" rtlCol="0">
            <a:spAutoFit/>
          </a:bodyPr>
          <a:lstStyle/>
          <a:p>
            <a:pPr algn="ctr"/>
            <a:r>
              <a:rPr lang="en-US" sz="6000" dirty="0"/>
              <a:t>The Interview Process:</a:t>
            </a:r>
          </a:p>
          <a:p>
            <a:pPr algn="ctr"/>
            <a:r>
              <a:rPr lang="en-US" sz="6000" dirty="0"/>
              <a:t>After Your Interview</a:t>
            </a:r>
          </a:p>
          <a:p>
            <a:pPr algn="ctr"/>
            <a:endParaRPr lang="en-US" sz="2800" dirty="0"/>
          </a:p>
          <a:p>
            <a:pPr algn="ctr"/>
            <a:r>
              <a:rPr lang="en-US" sz="1600" dirty="0"/>
              <a:t>David Giustozzi</a:t>
            </a:r>
          </a:p>
          <a:p>
            <a:pPr algn="ctr"/>
            <a:r>
              <a:rPr lang="en-US" sz="1600" dirty="0"/>
              <a:t>October 15, 2026</a:t>
            </a:r>
          </a:p>
          <a:p>
            <a:pPr algn="ctr"/>
            <a:r>
              <a:rPr lang="en-US" sz="1600" dirty="0" err="1"/>
              <a:t>dave@absuccesspartners.com</a:t>
            </a:r>
            <a:endParaRPr lang="en-US" sz="1600" dirty="0"/>
          </a:p>
        </p:txBody>
      </p:sp>
    </p:spTree>
    <p:extLst>
      <p:ext uri="{BB962C8B-B14F-4D97-AF65-F5344CB8AC3E}">
        <p14:creationId xmlns:p14="http://schemas.microsoft.com/office/powerpoint/2010/main" val="683144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094FF3-F5E4-4095-A5C2-A878E4FC84C7}"/>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49CBC75-346B-666C-BB04-69DEF679F310}"/>
              </a:ext>
            </a:extLst>
          </p:cNvPr>
          <p:cNvSpPr>
            <a:spLocks noGrp="1"/>
          </p:cNvSpPr>
          <p:nvPr>
            <p:ph type="title"/>
          </p:nvPr>
        </p:nvSpPr>
        <p:spPr>
          <a:xfrm>
            <a:off x="2108499" y="365125"/>
            <a:ext cx="8014447" cy="1325563"/>
          </a:xfrm>
        </p:spPr>
        <p:txBody>
          <a:bodyPr>
            <a:normAutofit/>
          </a:bodyPr>
          <a:lstStyle/>
          <a:p>
            <a:pPr algn="ctr"/>
            <a:r>
              <a:rPr lang="en-US" sz="3200" dirty="0"/>
              <a:t>The Interview Process-After Your Interview</a:t>
            </a:r>
          </a:p>
        </p:txBody>
      </p:sp>
      <p:pic>
        <p:nvPicPr>
          <p:cNvPr id="4" name="Picture 3">
            <a:extLst>
              <a:ext uri="{FF2B5EF4-FFF2-40B4-BE49-F238E27FC236}">
                <a16:creationId xmlns:a16="http://schemas.microsoft.com/office/drawing/2014/main" id="{F0C45C57-6F67-027A-6E0E-487090DDEC83}"/>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C287A3FE-4A4F-042A-F429-FD96BA1D665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FEE683CF-64E0-85BC-CB20-6A45E9ED3C72}"/>
              </a:ext>
            </a:extLst>
          </p:cNvPr>
          <p:cNvSpPr txBox="1"/>
          <p:nvPr/>
        </p:nvSpPr>
        <p:spPr>
          <a:xfrm>
            <a:off x="647252" y="1312433"/>
            <a:ext cx="10927976" cy="4339650"/>
          </a:xfrm>
          <a:prstGeom prst="rect">
            <a:avLst/>
          </a:prstGeom>
          <a:noFill/>
        </p:spPr>
        <p:txBody>
          <a:bodyPr wrap="square" rtlCol="0">
            <a:spAutoFit/>
          </a:bodyPr>
          <a:lstStyle/>
          <a:p>
            <a:endParaRPr lang="en-US" sz="2400" dirty="0"/>
          </a:p>
          <a:p>
            <a:r>
              <a:rPr lang="en-US" sz="2400" dirty="0"/>
              <a:t>Today’s Agenda:</a:t>
            </a:r>
          </a:p>
          <a:p>
            <a:endParaRPr lang="en-US" sz="2400" dirty="0"/>
          </a:p>
          <a:p>
            <a:pPr marL="342900" indent="-342900">
              <a:lnSpc>
                <a:spcPct val="150000"/>
              </a:lnSpc>
              <a:buFont typeface="Arial" panose="020B0604020202020204" pitchFamily="34" charset="0"/>
              <a:buChar char="•"/>
            </a:pPr>
            <a:r>
              <a:rPr lang="en-US" sz="2400" dirty="0"/>
              <a:t>Questions from last week, during the interview</a:t>
            </a:r>
          </a:p>
          <a:p>
            <a:pPr marL="342900" indent="-342900">
              <a:lnSpc>
                <a:spcPct val="150000"/>
              </a:lnSpc>
              <a:buFont typeface="Arial" panose="020B0604020202020204" pitchFamily="34" charset="0"/>
              <a:buChar char="•"/>
            </a:pPr>
            <a:r>
              <a:rPr lang="en-US" sz="2400" dirty="0"/>
              <a:t>What to do now that the interview is over</a:t>
            </a:r>
          </a:p>
          <a:p>
            <a:pPr marL="342900" indent="-342900">
              <a:lnSpc>
                <a:spcPct val="150000"/>
              </a:lnSpc>
              <a:buFont typeface="Arial" panose="020B0604020202020204" pitchFamily="34" charset="0"/>
              <a:buChar char="•"/>
            </a:pPr>
            <a:r>
              <a:rPr lang="en-US" sz="2400" dirty="0"/>
              <a:t>Questions and answers</a:t>
            </a:r>
          </a:p>
          <a:p>
            <a:pPr marL="342900" indent="-342900">
              <a:lnSpc>
                <a:spcPct val="150000"/>
              </a:lnSpc>
              <a:buFont typeface="Arial" panose="020B0604020202020204" pitchFamily="34" charset="0"/>
              <a:buChar char="•"/>
            </a:pPr>
            <a:r>
              <a:rPr lang="en-US" sz="2400" dirty="0"/>
              <a:t>Summary</a:t>
            </a:r>
          </a:p>
          <a:p>
            <a:pPr algn="ctr"/>
            <a:endParaRPr lang="en-US" sz="2400" dirty="0"/>
          </a:p>
          <a:p>
            <a:endParaRPr lang="en-US" dirty="0"/>
          </a:p>
          <a:p>
            <a:endParaRPr lang="en-US" dirty="0"/>
          </a:p>
        </p:txBody>
      </p:sp>
    </p:spTree>
    <p:extLst>
      <p:ext uri="{BB962C8B-B14F-4D97-AF65-F5344CB8AC3E}">
        <p14:creationId xmlns:p14="http://schemas.microsoft.com/office/powerpoint/2010/main" val="1616520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2A66C-6D7C-1A81-567B-A15CC34D846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B8933AB-50F0-8886-A867-DBA3882F5452}"/>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6A4F240-A7CF-3087-D3B5-EB9ED74FA982}"/>
              </a:ext>
            </a:extLst>
          </p:cNvPr>
          <p:cNvSpPr>
            <a:spLocks noGrp="1"/>
          </p:cNvSpPr>
          <p:nvPr>
            <p:ph type="title"/>
          </p:nvPr>
        </p:nvSpPr>
        <p:spPr>
          <a:xfrm>
            <a:off x="2108499" y="365125"/>
            <a:ext cx="8014447" cy="1325563"/>
          </a:xfrm>
        </p:spPr>
        <p:txBody>
          <a:bodyPr>
            <a:normAutofit/>
          </a:bodyPr>
          <a:lstStyle/>
          <a:p>
            <a:pPr algn="ctr"/>
            <a:r>
              <a:rPr lang="en-US" sz="3200" dirty="0"/>
              <a:t>The Interview Process-After Your Interview</a:t>
            </a:r>
          </a:p>
        </p:txBody>
      </p:sp>
      <p:pic>
        <p:nvPicPr>
          <p:cNvPr id="4" name="Picture 3">
            <a:extLst>
              <a:ext uri="{FF2B5EF4-FFF2-40B4-BE49-F238E27FC236}">
                <a16:creationId xmlns:a16="http://schemas.microsoft.com/office/drawing/2014/main" id="{C00BCA7C-6AAA-AA32-24B8-C0CE1367B677}"/>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FF4FE05A-E4C9-AA9E-B8DD-B717F07818CE}"/>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305DC3B0-5DEF-844C-7B6D-641D023B8E06}"/>
              </a:ext>
            </a:extLst>
          </p:cNvPr>
          <p:cNvSpPr txBox="1"/>
          <p:nvPr/>
        </p:nvSpPr>
        <p:spPr>
          <a:xfrm>
            <a:off x="647252" y="1312433"/>
            <a:ext cx="10927976" cy="4216539"/>
          </a:xfrm>
          <a:prstGeom prst="rect">
            <a:avLst/>
          </a:prstGeom>
          <a:noFill/>
        </p:spPr>
        <p:txBody>
          <a:bodyPr wrap="square" rtlCol="0">
            <a:spAutoFit/>
          </a:bodyPr>
          <a:lstStyle/>
          <a:p>
            <a:endParaRPr lang="en-US" sz="2400" dirty="0"/>
          </a:p>
          <a:p>
            <a:endParaRPr lang="en-US" sz="2400" dirty="0"/>
          </a:p>
          <a:p>
            <a:endParaRPr lang="en-US" sz="2400" dirty="0"/>
          </a:p>
          <a:p>
            <a:endParaRPr lang="en-US" sz="2400" dirty="0"/>
          </a:p>
          <a:p>
            <a:endParaRPr lang="en-US" sz="2400" dirty="0"/>
          </a:p>
          <a:p>
            <a:pPr algn="ctr"/>
            <a:r>
              <a:rPr lang="en-US" sz="2800" dirty="0"/>
              <a:t>“Train Hard, Fight Easy”</a:t>
            </a:r>
          </a:p>
          <a:p>
            <a:pPr algn="ctr"/>
            <a:endParaRPr lang="en-US" sz="2800" dirty="0"/>
          </a:p>
          <a:p>
            <a:pPr algn="ctr"/>
            <a:r>
              <a:rPr lang="en-US" sz="2800" dirty="0"/>
              <a:t>-Alexander Suvoruv, </a:t>
            </a:r>
          </a:p>
          <a:p>
            <a:pPr algn="ctr"/>
            <a:r>
              <a:rPr lang="en-US" sz="2800" dirty="0"/>
              <a:t>18th-century Russian General</a:t>
            </a:r>
          </a:p>
          <a:p>
            <a:endParaRPr lang="en-US" dirty="0"/>
          </a:p>
          <a:p>
            <a:endParaRPr lang="en-US" dirty="0"/>
          </a:p>
        </p:txBody>
      </p:sp>
    </p:spTree>
    <p:extLst>
      <p:ext uri="{BB962C8B-B14F-4D97-AF65-F5344CB8AC3E}">
        <p14:creationId xmlns:p14="http://schemas.microsoft.com/office/powerpoint/2010/main" val="3917777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20CFF-D208-579B-FC3E-E596EC647EB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E7BD545-3250-0E30-D56B-1FC5CC4D3AAD}"/>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E9FEC462-D494-B96A-4AC4-E613B79710F5}"/>
              </a:ext>
            </a:extLst>
          </p:cNvPr>
          <p:cNvSpPr>
            <a:spLocks noGrp="1"/>
          </p:cNvSpPr>
          <p:nvPr>
            <p:ph type="title"/>
          </p:nvPr>
        </p:nvSpPr>
        <p:spPr>
          <a:xfrm>
            <a:off x="2108499" y="365125"/>
            <a:ext cx="8014447" cy="1325563"/>
          </a:xfrm>
        </p:spPr>
        <p:txBody>
          <a:bodyPr>
            <a:normAutofit/>
          </a:bodyPr>
          <a:lstStyle/>
          <a:p>
            <a:pPr algn="ctr"/>
            <a:r>
              <a:rPr lang="en-US" sz="3200" dirty="0"/>
              <a:t>The Interview Process-After Your Interview</a:t>
            </a:r>
          </a:p>
        </p:txBody>
      </p:sp>
      <p:pic>
        <p:nvPicPr>
          <p:cNvPr id="4" name="Picture 3">
            <a:extLst>
              <a:ext uri="{FF2B5EF4-FFF2-40B4-BE49-F238E27FC236}">
                <a16:creationId xmlns:a16="http://schemas.microsoft.com/office/drawing/2014/main" id="{7B650D2C-48CB-060B-FC0C-7F53F7BE8069}"/>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0D795241-422B-ABCF-0EDA-E56F897447DA}"/>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A8DE9356-7F6D-4CED-E577-1744C325E991}"/>
              </a:ext>
            </a:extLst>
          </p:cNvPr>
          <p:cNvSpPr txBox="1"/>
          <p:nvPr/>
        </p:nvSpPr>
        <p:spPr>
          <a:xfrm>
            <a:off x="570368" y="1212844"/>
            <a:ext cx="11045228" cy="4154984"/>
          </a:xfrm>
          <a:prstGeom prst="rect">
            <a:avLst/>
          </a:prstGeom>
          <a:noFill/>
        </p:spPr>
        <p:txBody>
          <a:bodyPr wrap="square" rtlCol="0">
            <a:spAutoFit/>
          </a:bodyPr>
          <a:lstStyle/>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"To each there comes in their lifetime a special moment when they are figuratively tapped on the shoulder and offered the chance to do a very special thing, unique to them and fitted to their talents. What a tragedy if that moment finds them unprepared or unqualified for that which could have been their finest hour.”</a:t>
            </a:r>
          </a:p>
          <a:p>
            <a:endParaRPr lang="en-US" sz="2400"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-Winston Churchill</a:t>
            </a:r>
          </a:p>
        </p:txBody>
      </p:sp>
    </p:spTree>
    <p:extLst>
      <p:ext uri="{BB962C8B-B14F-4D97-AF65-F5344CB8AC3E}">
        <p14:creationId xmlns:p14="http://schemas.microsoft.com/office/powerpoint/2010/main" val="2905440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17A0E-B2C2-AE27-8F50-0C44ACCE2A9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1C5CD99-C058-0971-E193-9EB077399B0C}"/>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6C014E1F-0699-A95D-7A77-5E59D0EEDB0D}"/>
              </a:ext>
            </a:extLst>
          </p:cNvPr>
          <p:cNvSpPr>
            <a:spLocks noGrp="1"/>
          </p:cNvSpPr>
          <p:nvPr>
            <p:ph type="title"/>
          </p:nvPr>
        </p:nvSpPr>
        <p:spPr>
          <a:xfrm>
            <a:off x="2108499" y="365125"/>
            <a:ext cx="8014447" cy="1325563"/>
          </a:xfrm>
        </p:spPr>
        <p:txBody>
          <a:bodyPr>
            <a:normAutofit/>
          </a:bodyPr>
          <a:lstStyle/>
          <a:p>
            <a:pPr algn="ctr"/>
            <a:r>
              <a:rPr lang="en-US" sz="3200" dirty="0"/>
              <a:t>The Interview Process-After Your Interview</a:t>
            </a:r>
          </a:p>
        </p:txBody>
      </p:sp>
      <p:pic>
        <p:nvPicPr>
          <p:cNvPr id="4" name="Picture 3">
            <a:extLst>
              <a:ext uri="{FF2B5EF4-FFF2-40B4-BE49-F238E27FC236}">
                <a16:creationId xmlns:a16="http://schemas.microsoft.com/office/drawing/2014/main" id="{CA1AEA71-91F0-055E-ED9B-D5A2FC7E535F}"/>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ED81297A-5A0A-A2E8-1B40-575EB7059492}"/>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A19CFC0C-3A51-7F12-765D-5C2EC334A0A0}"/>
              </a:ext>
            </a:extLst>
          </p:cNvPr>
          <p:cNvSpPr txBox="1"/>
          <p:nvPr/>
        </p:nvSpPr>
        <p:spPr>
          <a:xfrm>
            <a:off x="647252" y="1312433"/>
            <a:ext cx="10927976" cy="5170646"/>
          </a:xfrm>
          <a:prstGeom prst="rect">
            <a:avLst/>
          </a:prstGeom>
          <a:noFill/>
        </p:spPr>
        <p:txBody>
          <a:bodyPr wrap="square" rtlCol="0">
            <a:spAutoFit/>
          </a:bodyPr>
          <a:lstStyle/>
          <a:p>
            <a:r>
              <a:rPr lang="en-US" sz="2400" dirty="0"/>
              <a:t>Last week we covered:</a:t>
            </a:r>
          </a:p>
          <a:p>
            <a:endParaRPr lang="en-US" sz="1200" dirty="0"/>
          </a:p>
          <a:p>
            <a:pPr marL="800100" lvl="1" indent="-342900">
              <a:lnSpc>
                <a:spcPct val="150000"/>
              </a:lnSpc>
              <a:buFont typeface="Arial" panose="020B0604020202020204" pitchFamily="34" charset="0"/>
              <a:buChar char="•"/>
            </a:pPr>
            <a:r>
              <a:rPr lang="en-US" sz="2000" dirty="0"/>
              <a:t>Directly before the interview prep</a:t>
            </a:r>
          </a:p>
          <a:p>
            <a:pPr marL="800100" lvl="1" indent="-342900">
              <a:lnSpc>
                <a:spcPct val="150000"/>
              </a:lnSpc>
              <a:buFont typeface="Arial" panose="020B0604020202020204" pitchFamily="34" charset="0"/>
              <a:buChar char="•"/>
            </a:pPr>
            <a:r>
              <a:rPr lang="en-US" sz="2000" dirty="0"/>
              <a:t>Potential interview questions</a:t>
            </a:r>
          </a:p>
          <a:p>
            <a:pPr marL="800100" lvl="1" indent="-342900">
              <a:lnSpc>
                <a:spcPct val="150000"/>
              </a:lnSpc>
              <a:buFont typeface="Arial" panose="020B0604020202020204" pitchFamily="34" charset="0"/>
              <a:buChar char="•"/>
            </a:pPr>
            <a:r>
              <a:rPr lang="en-US" sz="2000" dirty="0"/>
              <a:t>Questions you should ask the interviewer(s)</a:t>
            </a:r>
          </a:p>
          <a:p>
            <a:pPr marL="800100" lvl="1" indent="-342900">
              <a:lnSpc>
                <a:spcPct val="150000"/>
              </a:lnSpc>
              <a:buFont typeface="Arial" panose="020B0604020202020204" pitchFamily="34" charset="0"/>
              <a:buChar char="•"/>
            </a:pPr>
            <a:r>
              <a:rPr lang="en-US" sz="2000" dirty="0"/>
              <a:t>Closing comments</a:t>
            </a:r>
          </a:p>
          <a:p>
            <a:pPr marL="800100" lvl="1" indent="-342900">
              <a:lnSpc>
                <a:spcPct val="150000"/>
              </a:lnSpc>
              <a:buFont typeface="Arial" panose="020B0604020202020204" pitchFamily="34" charset="0"/>
              <a:buChar char="•"/>
            </a:pPr>
            <a:r>
              <a:rPr lang="en-US" sz="2000" dirty="0"/>
              <a:t>Telephone interviews</a:t>
            </a:r>
          </a:p>
          <a:p>
            <a:pPr marL="800100" lvl="1" indent="-342900">
              <a:lnSpc>
                <a:spcPct val="150000"/>
              </a:lnSpc>
              <a:buFont typeface="Arial" panose="020B0604020202020204" pitchFamily="34" charset="0"/>
              <a:buChar char="•"/>
            </a:pPr>
            <a:r>
              <a:rPr lang="en-US" sz="2000" dirty="0"/>
              <a:t>Virtual interviews</a:t>
            </a:r>
          </a:p>
          <a:p>
            <a:pPr marL="800100" lvl="1" indent="-342900">
              <a:lnSpc>
                <a:spcPct val="150000"/>
              </a:lnSpc>
              <a:buFont typeface="Arial" panose="020B0604020202020204" pitchFamily="34" charset="0"/>
              <a:buChar char="•"/>
            </a:pPr>
            <a:r>
              <a:rPr lang="en-US" sz="2000" dirty="0"/>
              <a:t>Asynchronous interviews</a:t>
            </a:r>
          </a:p>
          <a:p>
            <a:pPr marL="800100" lvl="1" indent="-342900">
              <a:lnSpc>
                <a:spcPct val="150000"/>
              </a:lnSpc>
              <a:buFont typeface="Arial" panose="020B0604020202020204" pitchFamily="34" charset="0"/>
              <a:buChar char="•"/>
            </a:pPr>
            <a:r>
              <a:rPr lang="en-US" sz="2000" dirty="0"/>
              <a:t>In-person interviews</a:t>
            </a:r>
          </a:p>
          <a:p>
            <a:pPr marL="342900" indent="-342900">
              <a:buFont typeface="Arial" panose="020B0604020202020204" pitchFamily="34" charset="0"/>
              <a:buChar char="•"/>
            </a:pPr>
            <a:endParaRPr lang="en-US" sz="1200" dirty="0"/>
          </a:p>
          <a:p>
            <a:pPr algn="ctr"/>
            <a:endParaRPr lang="en-US" sz="2400" dirty="0"/>
          </a:p>
          <a:p>
            <a:endParaRPr lang="en-US" dirty="0"/>
          </a:p>
        </p:txBody>
      </p:sp>
    </p:spTree>
    <p:extLst>
      <p:ext uri="{BB962C8B-B14F-4D97-AF65-F5344CB8AC3E}">
        <p14:creationId xmlns:p14="http://schemas.microsoft.com/office/powerpoint/2010/main" val="1086395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9F066-D479-4243-F5F6-E067082F97A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2001EC7-E449-D21A-68A5-510CA9ACDB4E}"/>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477D4D15-70C7-7D4B-77BE-EAA62F0217FC}"/>
              </a:ext>
            </a:extLst>
          </p:cNvPr>
          <p:cNvSpPr>
            <a:spLocks noGrp="1"/>
          </p:cNvSpPr>
          <p:nvPr>
            <p:ph type="title"/>
          </p:nvPr>
        </p:nvSpPr>
        <p:spPr>
          <a:xfrm>
            <a:off x="2108499" y="365125"/>
            <a:ext cx="8014447" cy="1325563"/>
          </a:xfrm>
        </p:spPr>
        <p:txBody>
          <a:bodyPr>
            <a:normAutofit/>
          </a:bodyPr>
          <a:lstStyle/>
          <a:p>
            <a:pPr algn="ctr"/>
            <a:r>
              <a:rPr lang="en-US" sz="3200" dirty="0"/>
              <a:t>The Interview Process-After Your Interview</a:t>
            </a:r>
          </a:p>
        </p:txBody>
      </p:sp>
      <p:pic>
        <p:nvPicPr>
          <p:cNvPr id="4" name="Picture 3">
            <a:extLst>
              <a:ext uri="{FF2B5EF4-FFF2-40B4-BE49-F238E27FC236}">
                <a16:creationId xmlns:a16="http://schemas.microsoft.com/office/drawing/2014/main" id="{9A733405-D3D4-7B2D-332D-70A57A6E654F}"/>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748103EB-8BA5-BFE1-4157-42220A27720B}"/>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B78C700E-3474-E8CC-0A06-FEF4912AA89F}"/>
              </a:ext>
            </a:extLst>
          </p:cNvPr>
          <p:cNvSpPr txBox="1"/>
          <p:nvPr/>
        </p:nvSpPr>
        <p:spPr>
          <a:xfrm>
            <a:off x="647252" y="1312433"/>
            <a:ext cx="10927976" cy="4801314"/>
          </a:xfrm>
          <a:prstGeom prst="rect">
            <a:avLst/>
          </a:prstGeom>
          <a:noFill/>
        </p:spPr>
        <p:txBody>
          <a:bodyPr wrap="square" rtlCol="0">
            <a:spAutoFit/>
          </a:bodyPr>
          <a:lstStyle/>
          <a:p>
            <a:pPr algn="ctr"/>
            <a:r>
              <a:rPr lang="en-US" sz="2400" dirty="0"/>
              <a:t>You’ve had a great interview. Now, confirm why you are the best choice!</a:t>
            </a:r>
          </a:p>
          <a:p>
            <a:endParaRPr lang="en-US" sz="2400" dirty="0"/>
          </a:p>
          <a:p>
            <a:r>
              <a:rPr lang="en-US" sz="2400" dirty="0"/>
              <a:t>Immediately after the interview (all interview formats):</a:t>
            </a:r>
          </a:p>
          <a:p>
            <a:endParaRPr lang="en-US" sz="1200" dirty="0"/>
          </a:p>
          <a:p>
            <a:pPr marL="914400" lvl="1" indent="-457200">
              <a:lnSpc>
                <a:spcPct val="150000"/>
              </a:lnSpc>
              <a:buFont typeface="Arial" panose="020B0604020202020204" pitchFamily="34" charset="0"/>
              <a:buChar char="•"/>
            </a:pPr>
            <a:r>
              <a:rPr lang="en-US" sz="2000" dirty="0"/>
              <a:t>Summarize the interview in paper or electronic form for your records</a:t>
            </a:r>
          </a:p>
          <a:p>
            <a:pPr marL="914400" lvl="1" indent="-457200">
              <a:lnSpc>
                <a:spcPct val="150000"/>
              </a:lnSpc>
              <a:buFont typeface="Arial" panose="020B0604020202020204" pitchFamily="34" charset="0"/>
              <a:buChar char="•"/>
            </a:pPr>
            <a:r>
              <a:rPr lang="en-US" sz="2000" dirty="0"/>
              <a:t>What questions did they ask? </a:t>
            </a:r>
          </a:p>
          <a:p>
            <a:pPr marL="914400" lvl="1" indent="-457200">
              <a:lnSpc>
                <a:spcPct val="150000"/>
              </a:lnSpc>
              <a:buFont typeface="Arial" panose="020B0604020202020204" pitchFamily="34" charset="0"/>
              <a:buChar char="•"/>
            </a:pPr>
            <a:r>
              <a:rPr lang="en-US" sz="2000" dirty="0"/>
              <a:t>How did you do? </a:t>
            </a:r>
          </a:p>
          <a:p>
            <a:pPr marL="914400" lvl="1" indent="-457200">
              <a:lnSpc>
                <a:spcPct val="150000"/>
              </a:lnSpc>
              <a:buFont typeface="Arial" panose="020B0604020202020204" pitchFamily="34" charset="0"/>
              <a:buChar char="•"/>
            </a:pPr>
            <a:r>
              <a:rPr lang="en-US" sz="2000" dirty="0"/>
              <a:t>Where do you need to improve?</a:t>
            </a:r>
          </a:p>
          <a:p>
            <a:pPr marL="914400" lvl="1" indent="-457200">
              <a:lnSpc>
                <a:spcPct val="150000"/>
              </a:lnSpc>
              <a:buFont typeface="Arial" panose="020B0604020202020204" pitchFamily="34" charset="0"/>
              <a:buChar char="•"/>
            </a:pPr>
            <a:r>
              <a:rPr lang="en-US" sz="2000" dirty="0"/>
              <a:t>What are the interviewer(s) names and contact information? </a:t>
            </a:r>
            <a:endParaRPr lang="en-US" sz="2400" dirty="0"/>
          </a:p>
          <a:p>
            <a:pPr lvl="1" algn="ctr">
              <a:lnSpc>
                <a:spcPct val="150000"/>
              </a:lnSpc>
            </a:pPr>
            <a:r>
              <a:rPr lang="en-US" sz="2400" dirty="0"/>
              <a:t>Why is this important?</a:t>
            </a:r>
          </a:p>
          <a:p>
            <a:endParaRPr lang="en-US" dirty="0"/>
          </a:p>
          <a:p>
            <a:endParaRPr lang="en-US" dirty="0"/>
          </a:p>
        </p:txBody>
      </p:sp>
    </p:spTree>
    <p:extLst>
      <p:ext uri="{BB962C8B-B14F-4D97-AF65-F5344CB8AC3E}">
        <p14:creationId xmlns:p14="http://schemas.microsoft.com/office/powerpoint/2010/main" val="1978875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540D4-351F-817C-E8C2-E9EE475BD06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EF468D4-B19B-C9A1-D13C-404AE45B9482}"/>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527214A0-9887-27EE-AAB0-70E54898F0D9}"/>
              </a:ext>
            </a:extLst>
          </p:cNvPr>
          <p:cNvSpPr>
            <a:spLocks noGrp="1"/>
          </p:cNvSpPr>
          <p:nvPr>
            <p:ph type="title"/>
          </p:nvPr>
        </p:nvSpPr>
        <p:spPr>
          <a:xfrm>
            <a:off x="2108499" y="365125"/>
            <a:ext cx="8014447" cy="1325563"/>
          </a:xfrm>
        </p:spPr>
        <p:txBody>
          <a:bodyPr>
            <a:normAutofit/>
          </a:bodyPr>
          <a:lstStyle/>
          <a:p>
            <a:pPr algn="ctr"/>
            <a:r>
              <a:rPr lang="en-US" sz="3200" dirty="0"/>
              <a:t>The Interview Process-After Your Interview</a:t>
            </a:r>
          </a:p>
        </p:txBody>
      </p:sp>
      <p:pic>
        <p:nvPicPr>
          <p:cNvPr id="4" name="Picture 3">
            <a:extLst>
              <a:ext uri="{FF2B5EF4-FFF2-40B4-BE49-F238E27FC236}">
                <a16:creationId xmlns:a16="http://schemas.microsoft.com/office/drawing/2014/main" id="{8444081C-4C97-6A4C-AB84-BF817EE9B1C2}"/>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92043659-D4B0-8D7F-E5A1-C04646949DE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AF61C295-B984-8CCC-03E3-B22D17180B44}"/>
              </a:ext>
            </a:extLst>
          </p:cNvPr>
          <p:cNvSpPr txBox="1"/>
          <p:nvPr/>
        </p:nvSpPr>
        <p:spPr>
          <a:xfrm>
            <a:off x="647252" y="1312433"/>
            <a:ext cx="10927976" cy="4801314"/>
          </a:xfrm>
          <a:prstGeom prst="rect">
            <a:avLst/>
          </a:prstGeom>
          <a:noFill/>
        </p:spPr>
        <p:txBody>
          <a:bodyPr wrap="square" rtlCol="0">
            <a:spAutoFit/>
          </a:bodyPr>
          <a:lstStyle/>
          <a:p>
            <a:endParaRPr lang="en-US" sz="2400" dirty="0"/>
          </a:p>
          <a:p>
            <a:endParaRPr lang="en-US" sz="2400" dirty="0"/>
          </a:p>
          <a:p>
            <a:r>
              <a:rPr lang="en-US" sz="2400" dirty="0"/>
              <a:t>Later that day or within 24 hours after the interview (all interview formats):</a:t>
            </a:r>
          </a:p>
          <a:p>
            <a:endParaRPr lang="en-US" sz="1200" dirty="0"/>
          </a:p>
          <a:p>
            <a:pPr marL="914400" lvl="1" indent="-457200">
              <a:lnSpc>
                <a:spcPct val="150000"/>
              </a:lnSpc>
              <a:buFont typeface="Arial" panose="020B0604020202020204" pitchFamily="34" charset="0"/>
              <a:buChar char="•"/>
            </a:pPr>
            <a:r>
              <a:rPr lang="en-US" sz="2000" dirty="0"/>
              <a:t>Send thank-you notes. Paper, email or text format? Why?</a:t>
            </a:r>
          </a:p>
          <a:p>
            <a:pPr marL="914400" lvl="1" indent="-457200">
              <a:lnSpc>
                <a:spcPct val="150000"/>
              </a:lnSpc>
              <a:buFont typeface="Arial" panose="020B0604020202020204" pitchFamily="34" charset="0"/>
              <a:buChar char="•"/>
            </a:pPr>
            <a:r>
              <a:rPr lang="en-US" sz="2000" dirty="0"/>
              <a:t>Send a summary letter. Emphasize your enthusiasm and excellent fit for the position</a:t>
            </a:r>
          </a:p>
          <a:p>
            <a:pPr marL="914400" lvl="1" indent="-457200">
              <a:lnSpc>
                <a:spcPct val="150000"/>
              </a:lnSpc>
              <a:buFont typeface="Arial" panose="020B0604020202020204" pitchFamily="34" charset="0"/>
              <a:buChar char="•"/>
            </a:pPr>
            <a:r>
              <a:rPr lang="en-US" sz="2000" dirty="0"/>
              <a:t>If necessary, send a clarifying letter. Could be part of the summary letter</a:t>
            </a:r>
          </a:p>
          <a:p>
            <a:endParaRPr lang="en-US" sz="2400" dirty="0"/>
          </a:p>
          <a:p>
            <a:pPr algn="ctr"/>
            <a:endParaRPr lang="en-US" sz="2400" dirty="0"/>
          </a:p>
          <a:p>
            <a:pPr algn="ctr"/>
            <a:r>
              <a:rPr lang="en-US" sz="2400" dirty="0"/>
              <a:t>Why is the letter important? What format will you use?</a:t>
            </a:r>
          </a:p>
          <a:p>
            <a:pPr algn="ctr"/>
            <a:r>
              <a:rPr lang="en-US" sz="2400" dirty="0"/>
              <a:t>Why is it important to do this quickly?</a:t>
            </a:r>
          </a:p>
          <a:p>
            <a:endParaRPr lang="en-US" dirty="0"/>
          </a:p>
          <a:p>
            <a:endParaRPr lang="en-US" dirty="0"/>
          </a:p>
        </p:txBody>
      </p:sp>
    </p:spTree>
    <p:extLst>
      <p:ext uri="{BB962C8B-B14F-4D97-AF65-F5344CB8AC3E}">
        <p14:creationId xmlns:p14="http://schemas.microsoft.com/office/powerpoint/2010/main" val="3866619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4D355-B899-A7CA-14F3-7DBC9507093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4204CD4-BF61-6947-DEF2-2500603431F5}"/>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51D4F832-3031-ADAA-0FD5-B104C805DF6B}"/>
              </a:ext>
            </a:extLst>
          </p:cNvPr>
          <p:cNvSpPr>
            <a:spLocks noGrp="1"/>
          </p:cNvSpPr>
          <p:nvPr>
            <p:ph type="title"/>
          </p:nvPr>
        </p:nvSpPr>
        <p:spPr>
          <a:xfrm>
            <a:off x="2108499" y="365125"/>
            <a:ext cx="8014447" cy="1325563"/>
          </a:xfrm>
        </p:spPr>
        <p:txBody>
          <a:bodyPr>
            <a:normAutofit/>
          </a:bodyPr>
          <a:lstStyle/>
          <a:p>
            <a:pPr algn="ctr"/>
            <a:r>
              <a:rPr lang="en-US" sz="3200" dirty="0"/>
              <a:t>The Interview Process-After Your Interview</a:t>
            </a:r>
          </a:p>
        </p:txBody>
      </p:sp>
      <p:pic>
        <p:nvPicPr>
          <p:cNvPr id="4" name="Picture 3">
            <a:extLst>
              <a:ext uri="{FF2B5EF4-FFF2-40B4-BE49-F238E27FC236}">
                <a16:creationId xmlns:a16="http://schemas.microsoft.com/office/drawing/2014/main" id="{914D6499-3AB2-93C8-FD1E-780BD707E4F9}"/>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261AB688-1955-1F58-7247-E57CF491CE9A}"/>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E598511F-BE87-62E7-B47B-D88F230F2D6B}"/>
              </a:ext>
            </a:extLst>
          </p:cNvPr>
          <p:cNvSpPr txBox="1"/>
          <p:nvPr/>
        </p:nvSpPr>
        <p:spPr>
          <a:xfrm>
            <a:off x="647252" y="1312433"/>
            <a:ext cx="10927976" cy="4616648"/>
          </a:xfrm>
          <a:prstGeom prst="rect">
            <a:avLst/>
          </a:prstGeom>
          <a:noFill/>
        </p:spPr>
        <p:txBody>
          <a:bodyPr wrap="square" rtlCol="0">
            <a:spAutoFit/>
          </a:bodyPr>
          <a:lstStyle/>
          <a:p>
            <a:endParaRPr lang="en-US" sz="2400" dirty="0"/>
          </a:p>
          <a:p>
            <a:r>
              <a:rPr lang="en-US" sz="2400" dirty="0"/>
              <a:t>In the days and weeks after the interview (all interview formats):</a:t>
            </a:r>
          </a:p>
          <a:p>
            <a:endParaRPr lang="en-US" sz="1200" dirty="0"/>
          </a:p>
          <a:p>
            <a:pPr marL="914400" lvl="1" indent="-457200">
              <a:lnSpc>
                <a:spcPct val="150000"/>
              </a:lnSpc>
              <a:buFont typeface="Arial" panose="020B0604020202020204" pitchFamily="34" charset="0"/>
              <a:buChar char="•"/>
            </a:pPr>
            <a:r>
              <a:rPr lang="en-US" sz="2000" dirty="0"/>
              <a:t>Within 7 days, call or send a follow-up confirming your continued interest</a:t>
            </a:r>
          </a:p>
          <a:p>
            <a:pPr marL="914400" lvl="1" indent="-457200">
              <a:lnSpc>
                <a:spcPct val="150000"/>
              </a:lnSpc>
              <a:buFont typeface="Arial" panose="020B0604020202020204" pitchFamily="34" charset="0"/>
              <a:buChar char="•"/>
            </a:pPr>
            <a:r>
              <a:rPr lang="en-US" sz="2000" dirty="0"/>
              <a:t>After 14 days, repeat</a:t>
            </a:r>
          </a:p>
          <a:p>
            <a:pPr marL="914400" lvl="1" indent="-457200">
              <a:lnSpc>
                <a:spcPct val="150000"/>
              </a:lnSpc>
              <a:buFont typeface="Arial" panose="020B0604020202020204" pitchFamily="34" charset="0"/>
              <a:buChar char="•"/>
            </a:pPr>
            <a:r>
              <a:rPr lang="en-US" sz="2000" dirty="0"/>
              <a:t>After 30 days, repeat</a:t>
            </a:r>
          </a:p>
          <a:p>
            <a:pPr marL="914400" lvl="1" indent="-457200">
              <a:lnSpc>
                <a:spcPct val="150000"/>
              </a:lnSpc>
              <a:buFont typeface="Arial" panose="020B0604020202020204" pitchFamily="34" charset="0"/>
              <a:buChar char="•"/>
            </a:pPr>
            <a:r>
              <a:rPr lang="en-US" sz="2000" dirty="0"/>
              <a:t>Is an in-person visit possible? What are your thoughts on this?</a:t>
            </a:r>
          </a:p>
          <a:p>
            <a:endParaRPr lang="en-US" sz="2400" dirty="0"/>
          </a:p>
          <a:p>
            <a:pPr algn="ctr"/>
            <a:r>
              <a:rPr lang="en-US" sz="2400" dirty="0"/>
              <a:t>Why do companies delay in responding or making selections?</a:t>
            </a:r>
          </a:p>
          <a:p>
            <a:pPr algn="ctr"/>
            <a:r>
              <a:rPr lang="en-US" sz="2400" dirty="0"/>
              <a:t>Why is it important to follow up?</a:t>
            </a:r>
          </a:p>
          <a:p>
            <a:pPr algn="ctr"/>
            <a:r>
              <a:rPr lang="en-US" sz="2400" dirty="0"/>
              <a:t>It’s not over ’til it’s over- when is it truly over?</a:t>
            </a:r>
            <a:endParaRPr lang="en-US" dirty="0"/>
          </a:p>
          <a:p>
            <a:endParaRPr lang="en-US" dirty="0"/>
          </a:p>
        </p:txBody>
      </p:sp>
    </p:spTree>
    <p:extLst>
      <p:ext uri="{BB962C8B-B14F-4D97-AF65-F5344CB8AC3E}">
        <p14:creationId xmlns:p14="http://schemas.microsoft.com/office/powerpoint/2010/main" val="757637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21152-33B6-2FF5-026F-1F3D3F299A4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11266CF-F4B9-8C94-ED35-58D9AFC041CD}"/>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5725172C-A2C3-1354-16F2-ADFA03CA53E8}"/>
              </a:ext>
            </a:extLst>
          </p:cNvPr>
          <p:cNvSpPr>
            <a:spLocks noGrp="1"/>
          </p:cNvSpPr>
          <p:nvPr>
            <p:ph type="title"/>
          </p:nvPr>
        </p:nvSpPr>
        <p:spPr>
          <a:xfrm>
            <a:off x="2108499" y="365125"/>
            <a:ext cx="8014447" cy="1325563"/>
          </a:xfrm>
        </p:spPr>
        <p:txBody>
          <a:bodyPr>
            <a:normAutofit/>
          </a:bodyPr>
          <a:lstStyle/>
          <a:p>
            <a:pPr algn="ctr"/>
            <a:r>
              <a:rPr lang="en-US" sz="3200" dirty="0"/>
              <a:t>The Interview Process-After Your Interview</a:t>
            </a:r>
          </a:p>
        </p:txBody>
      </p:sp>
      <p:pic>
        <p:nvPicPr>
          <p:cNvPr id="4" name="Picture 3">
            <a:extLst>
              <a:ext uri="{FF2B5EF4-FFF2-40B4-BE49-F238E27FC236}">
                <a16:creationId xmlns:a16="http://schemas.microsoft.com/office/drawing/2014/main" id="{2C3F0E73-3209-DCFE-1F0F-12F7E3378D59}"/>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912F1A0B-FF26-326E-11FB-A02D9742947A}"/>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8BD1AA57-89E5-C691-FEFE-F0F5D3599107}"/>
              </a:ext>
            </a:extLst>
          </p:cNvPr>
          <p:cNvSpPr txBox="1"/>
          <p:nvPr/>
        </p:nvSpPr>
        <p:spPr>
          <a:xfrm>
            <a:off x="440267" y="1312433"/>
            <a:ext cx="11260666" cy="5262979"/>
          </a:xfrm>
          <a:prstGeom prst="rect">
            <a:avLst/>
          </a:prstGeom>
          <a:noFill/>
        </p:spPr>
        <p:txBody>
          <a:bodyPr wrap="square" rtlCol="0">
            <a:spAutoFit/>
          </a:bodyPr>
          <a:lstStyle/>
          <a:p>
            <a:endParaRPr lang="en-US" sz="2400" dirty="0"/>
          </a:p>
          <a:p>
            <a:r>
              <a:rPr lang="en-US" sz="2400" dirty="0"/>
              <a:t>There are a few “never-</a:t>
            </a:r>
            <a:r>
              <a:rPr lang="en-US" sz="2400" dirty="0" err="1"/>
              <a:t>evers</a:t>
            </a:r>
            <a:r>
              <a:rPr lang="en-US" sz="2400" dirty="0"/>
              <a:t>”:</a:t>
            </a:r>
          </a:p>
          <a:p>
            <a:endParaRPr lang="en-US" sz="1200" dirty="0"/>
          </a:p>
          <a:p>
            <a:pPr marL="457200" indent="-457200">
              <a:lnSpc>
                <a:spcPct val="150000"/>
              </a:lnSpc>
              <a:buFont typeface="Arial" panose="020B0604020202020204" pitchFamily="34" charset="0"/>
              <a:buChar char="•"/>
            </a:pPr>
            <a:r>
              <a:rPr lang="en-US" sz="2000" dirty="0"/>
              <a:t>Never-ever ghost an employer. No matter what stage of the interview. Because…</a:t>
            </a:r>
          </a:p>
          <a:p>
            <a:pPr marL="457200" indent="-457200">
              <a:lnSpc>
                <a:spcPct val="150000"/>
              </a:lnSpc>
              <a:buFont typeface="Arial" panose="020B0604020202020204" pitchFamily="34" charset="0"/>
              <a:buChar char="•"/>
            </a:pPr>
            <a:r>
              <a:rPr lang="en-US" sz="2000" dirty="0"/>
              <a:t>Whether or not you were a viable candidate for the current opening, someday there will be others. At the same company. That you might be a fit for. Tomorrow or the next day. Because…</a:t>
            </a:r>
          </a:p>
          <a:p>
            <a:pPr marL="457200" indent="-457200">
              <a:lnSpc>
                <a:spcPct val="150000"/>
              </a:lnSpc>
              <a:buFont typeface="Arial" panose="020B0604020202020204" pitchFamily="34" charset="0"/>
              <a:buChar char="•"/>
            </a:pPr>
            <a:r>
              <a:rPr lang="en-US" sz="2000" dirty="0"/>
              <a:t>It is said there are only 6 degrees of separation between everyone in the world. I always say that in Tulsa, that is two degrees. Everyone knows everyone. And they all talk. Maybe about you. So…</a:t>
            </a:r>
          </a:p>
          <a:p>
            <a:pPr>
              <a:lnSpc>
                <a:spcPct val="150000"/>
              </a:lnSpc>
            </a:pPr>
            <a:endParaRPr lang="en-US" sz="2000" dirty="0"/>
          </a:p>
          <a:p>
            <a:pPr algn="ctr">
              <a:lnSpc>
                <a:spcPct val="150000"/>
              </a:lnSpc>
            </a:pPr>
            <a:r>
              <a:rPr lang="en-US" sz="2200" dirty="0"/>
              <a:t>Never burn bridges. Like eating a jalapeño, what you do or say today can burn tomorrow…</a:t>
            </a:r>
          </a:p>
          <a:p>
            <a:endParaRPr lang="en-US" sz="2400" dirty="0"/>
          </a:p>
          <a:p>
            <a:endParaRPr lang="en-US" sz="2400" dirty="0"/>
          </a:p>
          <a:p>
            <a:endParaRPr lang="en-US" dirty="0"/>
          </a:p>
        </p:txBody>
      </p:sp>
    </p:spTree>
    <p:extLst>
      <p:ext uri="{BB962C8B-B14F-4D97-AF65-F5344CB8AC3E}">
        <p14:creationId xmlns:p14="http://schemas.microsoft.com/office/powerpoint/2010/main" val="4028394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D8F21-AF84-1D53-F27A-281413355B2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F478C75-BB04-3E12-3B65-144BC48FDFCF}"/>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2E88630-B630-0E2B-0DD9-9D68C6D50CAA}"/>
              </a:ext>
            </a:extLst>
          </p:cNvPr>
          <p:cNvSpPr>
            <a:spLocks noGrp="1"/>
          </p:cNvSpPr>
          <p:nvPr>
            <p:ph type="title"/>
          </p:nvPr>
        </p:nvSpPr>
        <p:spPr>
          <a:xfrm>
            <a:off x="2108499" y="365125"/>
            <a:ext cx="8014447" cy="1325563"/>
          </a:xfrm>
        </p:spPr>
        <p:txBody>
          <a:bodyPr>
            <a:normAutofit/>
          </a:bodyPr>
          <a:lstStyle/>
          <a:p>
            <a:pPr algn="ctr"/>
            <a:r>
              <a:rPr lang="en-US" sz="3200" dirty="0"/>
              <a:t>Resources</a:t>
            </a:r>
          </a:p>
        </p:txBody>
      </p:sp>
      <p:pic>
        <p:nvPicPr>
          <p:cNvPr id="4" name="Picture 3">
            <a:extLst>
              <a:ext uri="{FF2B5EF4-FFF2-40B4-BE49-F238E27FC236}">
                <a16:creationId xmlns:a16="http://schemas.microsoft.com/office/drawing/2014/main" id="{9A212B93-B6EB-D86B-753D-6D2DC1AD8D97}"/>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5CD4175B-F315-1B08-994B-41EE2270C92F}"/>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3F8E2AC5-B00E-C394-2AEA-5739525CB284}"/>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9FD0A0F1-87E3-5EF1-507E-2F056D9147EB}"/>
              </a:ext>
            </a:extLst>
          </p:cNvPr>
          <p:cNvSpPr txBox="1"/>
          <p:nvPr/>
        </p:nvSpPr>
        <p:spPr>
          <a:xfrm>
            <a:off x="713220" y="1593894"/>
            <a:ext cx="10765559" cy="2677656"/>
          </a:xfrm>
          <a:prstGeom prst="rect">
            <a:avLst/>
          </a:prstGeom>
          <a:noFill/>
        </p:spPr>
        <p:txBody>
          <a:bodyPr wrap="square" rtlCol="0">
            <a:spAutoFit/>
          </a:bodyPr>
          <a:lstStyle/>
          <a:p>
            <a:pPr algn="just"/>
            <a:r>
              <a:rPr lang="en-US" sz="2400" dirty="0"/>
              <a:t>The following books/resources may be helpful to you:</a:t>
            </a:r>
          </a:p>
          <a:p>
            <a:pPr algn="just"/>
            <a:endParaRPr lang="en-US" sz="2400" dirty="0"/>
          </a:p>
          <a:p>
            <a:pPr marL="914400" lvl="1" indent="-457200" algn="just">
              <a:buAutoNum type="arabicPeriod"/>
            </a:pPr>
            <a:r>
              <a:rPr lang="en-US" sz="2400" i="1" dirty="0"/>
              <a:t>The OJT website</a:t>
            </a:r>
          </a:p>
          <a:p>
            <a:pPr marL="914400" lvl="1" indent="-457200" algn="just">
              <a:buAutoNum type="arabicPeriod"/>
            </a:pPr>
            <a:r>
              <a:rPr lang="en-US" sz="2400" i="1" dirty="0"/>
              <a:t>What Color is Your Parachute </a:t>
            </a:r>
            <a:r>
              <a:rPr lang="en-US" sz="2400" dirty="0"/>
              <a:t>by Richard Nelson Bolles</a:t>
            </a:r>
          </a:p>
          <a:p>
            <a:pPr marL="914400" lvl="1" indent="-457200" algn="just">
              <a:buAutoNum type="arabicPeriod"/>
            </a:pPr>
            <a:r>
              <a:rPr lang="en-US" sz="2400" i="1" dirty="0"/>
              <a:t>Knock ‘</a:t>
            </a:r>
            <a:r>
              <a:rPr lang="en-US" sz="2400" i="1" dirty="0" err="1"/>
              <a:t>em</a:t>
            </a:r>
            <a:r>
              <a:rPr lang="en-US" sz="2400" i="1" dirty="0"/>
              <a:t> Dead Job Interview </a:t>
            </a:r>
            <a:r>
              <a:rPr lang="en-US" sz="2400" dirty="0"/>
              <a:t>by Martin Yale</a:t>
            </a:r>
          </a:p>
          <a:p>
            <a:pPr marL="914400" lvl="1" indent="-457200" algn="just">
              <a:buAutoNum type="arabicPeriod"/>
            </a:pPr>
            <a:r>
              <a:rPr lang="en-US" sz="2400" dirty="0"/>
              <a:t>Interview Tips and Notes-</a:t>
            </a:r>
            <a:r>
              <a:rPr lang="en-US" sz="2400" dirty="0" err="1"/>
              <a:t>Coltec</a:t>
            </a:r>
            <a:r>
              <a:rPr lang="en-US" sz="2400" dirty="0"/>
              <a:t> Consulting (Glen Hall)</a:t>
            </a:r>
          </a:p>
          <a:p>
            <a:pPr algn="just"/>
            <a:endParaRPr lang="en-US" sz="2400" dirty="0"/>
          </a:p>
        </p:txBody>
      </p:sp>
    </p:spTree>
    <p:extLst>
      <p:ext uri="{BB962C8B-B14F-4D97-AF65-F5344CB8AC3E}">
        <p14:creationId xmlns:p14="http://schemas.microsoft.com/office/powerpoint/2010/main" val="1744089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253A7-D159-3E6B-99D7-CD2C8DD0A1A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D2CABAF-48AE-A4D6-3AB8-7A95202F69BA}"/>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8E63EF1A-F5F5-8390-4A7B-E11F67A504AD}"/>
              </a:ext>
            </a:extLst>
          </p:cNvPr>
          <p:cNvSpPr>
            <a:spLocks noGrp="1"/>
          </p:cNvSpPr>
          <p:nvPr>
            <p:ph type="title"/>
          </p:nvPr>
        </p:nvSpPr>
        <p:spPr>
          <a:xfrm>
            <a:off x="2108499" y="365125"/>
            <a:ext cx="8014447" cy="1325563"/>
          </a:xfrm>
        </p:spPr>
        <p:txBody>
          <a:bodyPr>
            <a:normAutofit/>
          </a:bodyPr>
          <a:lstStyle/>
          <a:p>
            <a:pPr algn="ctr"/>
            <a:endParaRPr lang="en-US" sz="3200" dirty="0"/>
          </a:p>
        </p:txBody>
      </p:sp>
      <p:pic>
        <p:nvPicPr>
          <p:cNvPr id="4" name="Picture 3">
            <a:extLst>
              <a:ext uri="{FF2B5EF4-FFF2-40B4-BE49-F238E27FC236}">
                <a16:creationId xmlns:a16="http://schemas.microsoft.com/office/drawing/2014/main" id="{10E9C03F-2BC1-4E39-DC52-474BFE2BF7B3}"/>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C154D9E5-E85D-3EC4-C6E3-5F889E0077DB}"/>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C03E6743-27B6-BF9F-E926-7A3D10C5B181}"/>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C084FC4A-7AC6-408B-D72A-300B6A0890C0}"/>
              </a:ext>
            </a:extLst>
          </p:cNvPr>
          <p:cNvSpPr txBox="1"/>
          <p:nvPr/>
        </p:nvSpPr>
        <p:spPr>
          <a:xfrm>
            <a:off x="1484767" y="2328095"/>
            <a:ext cx="9195587" cy="1015663"/>
          </a:xfrm>
          <a:prstGeom prst="rect">
            <a:avLst/>
          </a:prstGeom>
          <a:noFill/>
        </p:spPr>
        <p:txBody>
          <a:bodyPr wrap="square" rtlCol="0">
            <a:spAutoFit/>
          </a:bodyPr>
          <a:lstStyle/>
          <a:p>
            <a:pPr algn="ctr"/>
            <a:r>
              <a:rPr lang="en-US" sz="6000" dirty="0"/>
              <a:t>Questions?</a:t>
            </a:r>
          </a:p>
        </p:txBody>
      </p:sp>
    </p:spTree>
    <p:extLst>
      <p:ext uri="{BB962C8B-B14F-4D97-AF65-F5344CB8AC3E}">
        <p14:creationId xmlns:p14="http://schemas.microsoft.com/office/powerpoint/2010/main" val="2618922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CF695-EA57-C491-1E71-3C97C674573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3259FB1-81BC-0AB5-36E6-B9A1E0E94544}"/>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30B9CDE1-7A7F-7863-308F-61111BBF3F69}"/>
              </a:ext>
            </a:extLst>
          </p:cNvPr>
          <p:cNvSpPr>
            <a:spLocks noGrp="1"/>
          </p:cNvSpPr>
          <p:nvPr>
            <p:ph type="title"/>
          </p:nvPr>
        </p:nvSpPr>
        <p:spPr>
          <a:xfrm>
            <a:off x="2108499" y="365125"/>
            <a:ext cx="8014447" cy="1325563"/>
          </a:xfrm>
        </p:spPr>
        <p:txBody>
          <a:bodyPr>
            <a:normAutofit/>
          </a:bodyPr>
          <a:lstStyle/>
          <a:p>
            <a:pPr algn="ctr"/>
            <a:r>
              <a:rPr lang="en-US" sz="3200" dirty="0"/>
              <a:t>The Interview Process-After Your Interview</a:t>
            </a:r>
          </a:p>
        </p:txBody>
      </p:sp>
      <p:pic>
        <p:nvPicPr>
          <p:cNvPr id="4" name="Picture 3">
            <a:extLst>
              <a:ext uri="{FF2B5EF4-FFF2-40B4-BE49-F238E27FC236}">
                <a16:creationId xmlns:a16="http://schemas.microsoft.com/office/drawing/2014/main" id="{2130C613-0E4F-CED8-4E75-DF9C39C474BC}"/>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62F9C472-5A0A-5238-DD00-40B050C085C1}"/>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408A0F29-25B4-8BE1-7B6F-F26B290A9078}"/>
              </a:ext>
            </a:extLst>
          </p:cNvPr>
          <p:cNvSpPr txBox="1"/>
          <p:nvPr/>
        </p:nvSpPr>
        <p:spPr>
          <a:xfrm>
            <a:off x="461727" y="1027906"/>
            <a:ext cx="11289671" cy="4985980"/>
          </a:xfrm>
          <a:prstGeom prst="rect">
            <a:avLst/>
          </a:prstGeom>
          <a:noFill/>
        </p:spPr>
        <p:txBody>
          <a:bodyPr wrap="square" rtlCol="0">
            <a:spAutoFit/>
          </a:bodyPr>
          <a:lstStyle/>
          <a:p>
            <a:endParaRPr lang="en-US" sz="2400" dirty="0"/>
          </a:p>
          <a:p>
            <a:r>
              <a:rPr lang="en-US" sz="2400" dirty="0"/>
              <a:t>Summary:</a:t>
            </a:r>
          </a:p>
          <a:p>
            <a:endParaRPr lang="en-US" sz="2400" dirty="0"/>
          </a:p>
          <a:p>
            <a:pPr marL="800100" lvl="1" indent="-342900">
              <a:lnSpc>
                <a:spcPct val="150000"/>
              </a:lnSpc>
              <a:buFont typeface="Arial" panose="020B0604020202020204" pitchFamily="34" charset="0"/>
              <a:buChar char="•"/>
            </a:pPr>
            <a:r>
              <a:rPr lang="en-US" sz="2000" dirty="0"/>
              <a:t>The interview is not over until a decision has been made </a:t>
            </a:r>
            <a:r>
              <a:rPr lang="en-US" sz="2000" b="1" dirty="0"/>
              <a:t>AND</a:t>
            </a:r>
            <a:r>
              <a:rPr lang="en-US" sz="2000" dirty="0"/>
              <a:t> the selectee reports to work</a:t>
            </a:r>
          </a:p>
          <a:p>
            <a:pPr marL="800100" lvl="1" indent="-342900">
              <a:lnSpc>
                <a:spcPct val="150000"/>
              </a:lnSpc>
              <a:buFont typeface="Arial" panose="020B0604020202020204" pitchFamily="34" charset="0"/>
              <a:buChar char="•"/>
            </a:pPr>
            <a:r>
              <a:rPr lang="en-US" sz="2000" dirty="0"/>
              <a:t>Even if you were not selected for this position, a good interview process can make you a candidate for a future position</a:t>
            </a:r>
          </a:p>
          <a:p>
            <a:pPr marL="800100" lvl="1" indent="-342900">
              <a:lnSpc>
                <a:spcPct val="150000"/>
              </a:lnSpc>
              <a:buFont typeface="Arial" panose="020B0604020202020204" pitchFamily="34" charset="0"/>
              <a:buChar char="•"/>
            </a:pPr>
            <a:r>
              <a:rPr lang="en-US" sz="2000" dirty="0"/>
              <a:t>Your job after the interview it to take the steps necessary to keep yourself in the front of the interviewer(s) mind. To stand out so you can be selected for the position</a:t>
            </a:r>
          </a:p>
          <a:p>
            <a:pPr marL="800100" lvl="1" indent="-342900">
              <a:lnSpc>
                <a:spcPct val="150000"/>
              </a:lnSpc>
              <a:buFont typeface="Arial" panose="020B0604020202020204" pitchFamily="34" charset="0"/>
              <a:buChar char="•"/>
            </a:pPr>
            <a:r>
              <a:rPr lang="en-US" sz="2000" dirty="0"/>
              <a:t>The sweet spot is to stay fresh in their mind but not be a pest. NEVER appear desperate</a:t>
            </a:r>
          </a:p>
          <a:p>
            <a:pPr marL="800100" lvl="1" indent="-342900">
              <a:lnSpc>
                <a:spcPct val="150000"/>
              </a:lnSpc>
              <a:buFont typeface="Arial" panose="020B0604020202020204" pitchFamily="34" charset="0"/>
              <a:buChar char="•"/>
            </a:pPr>
            <a:r>
              <a:rPr lang="en-US" sz="2000" dirty="0"/>
              <a:t>It’s not over until it’s over</a:t>
            </a:r>
          </a:p>
          <a:p>
            <a:endParaRPr lang="en-US" dirty="0"/>
          </a:p>
          <a:p>
            <a:endParaRPr lang="en-US" dirty="0"/>
          </a:p>
        </p:txBody>
      </p:sp>
    </p:spTree>
    <p:extLst>
      <p:ext uri="{BB962C8B-B14F-4D97-AF65-F5344CB8AC3E}">
        <p14:creationId xmlns:p14="http://schemas.microsoft.com/office/powerpoint/2010/main" val="1955286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BFAC5-0E0D-163C-16A0-5439F1F7C6F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B34C2C6-6465-6169-55F4-8F4ED9D54584}"/>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A6535CF0-414B-E39C-88E8-CBBF59D15904}"/>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1174E11C-9274-C048-D96F-4769121CFF1F}"/>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D542BD8A-6A51-852E-C328-9FE0AD1E24E3}"/>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42A0736A-63B4-2048-47DF-3DFE88C66697}"/>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425995B6-8140-F4DA-2C8D-6EC4C8E6312F}"/>
              </a:ext>
            </a:extLst>
          </p:cNvPr>
          <p:cNvSpPr txBox="1"/>
          <p:nvPr/>
        </p:nvSpPr>
        <p:spPr>
          <a:xfrm>
            <a:off x="1484767" y="2328095"/>
            <a:ext cx="9195587" cy="1938992"/>
          </a:xfrm>
          <a:prstGeom prst="rect">
            <a:avLst/>
          </a:prstGeom>
          <a:noFill/>
        </p:spPr>
        <p:txBody>
          <a:bodyPr wrap="square" rtlCol="0">
            <a:spAutoFit/>
          </a:bodyPr>
          <a:lstStyle/>
          <a:p>
            <a:pPr algn="ctr"/>
            <a:r>
              <a:rPr lang="en-US" sz="6000" dirty="0"/>
              <a:t>Was this workshop helpful?</a:t>
            </a:r>
          </a:p>
          <a:p>
            <a:pPr algn="ctr"/>
            <a:r>
              <a:rPr lang="en-US" sz="6000" dirty="0"/>
              <a:t>Please </a:t>
            </a:r>
            <a:r>
              <a:rPr lang="en-US" sz="6000"/>
              <a:t>provide feedback!</a:t>
            </a:r>
            <a:endParaRPr lang="en-US" sz="6000" dirty="0"/>
          </a:p>
        </p:txBody>
      </p:sp>
    </p:spTree>
    <p:extLst>
      <p:ext uri="{BB962C8B-B14F-4D97-AF65-F5344CB8AC3E}">
        <p14:creationId xmlns:p14="http://schemas.microsoft.com/office/powerpoint/2010/main" val="40718834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835</TotalTime>
  <Words>1448</Words>
  <Application>Microsoft Macintosh PowerPoint</Application>
  <PresentationFormat>Widescreen</PresentationFormat>
  <Paragraphs>193</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Aptos Display</vt:lpstr>
      <vt:lpstr>Arial</vt:lpstr>
      <vt:lpstr>Office Theme</vt:lpstr>
      <vt:lpstr>The Interview Process: A Three-Part Workshop</vt:lpstr>
      <vt:lpstr>PowerPoint Presentation</vt:lpstr>
      <vt:lpstr>The Interview Process-After Your Interview</vt:lpstr>
      <vt:lpstr>The Interview Process-After Your Interview</vt:lpstr>
      <vt:lpstr>The Interview Process-After Your Interview</vt:lpstr>
      <vt:lpstr>The Interview Process-After Your Interview</vt:lpstr>
      <vt:lpstr>The Interview Process-After Your Interview</vt:lpstr>
      <vt:lpstr>The Interview Process-After Your Interview</vt:lpstr>
      <vt:lpstr>The Interview Process-After Your Interview</vt:lpstr>
      <vt:lpstr>The Interview Process-After Your Interview</vt:lpstr>
      <vt:lpstr>Resources</vt:lpstr>
      <vt:lpstr>PowerPoint Presentation</vt:lpstr>
      <vt:lpstr>The Interview Process-After Your Interview</vt:lpstr>
      <vt:lpstr>The Interview Process-During Your Interview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Giustozzi</dc:creator>
  <cp:lastModifiedBy>David Giustozzi</cp:lastModifiedBy>
  <cp:revision>84</cp:revision>
  <dcterms:created xsi:type="dcterms:W3CDTF">2026-08-03T19:51:54Z</dcterms:created>
  <dcterms:modified xsi:type="dcterms:W3CDTF">2026-10-13T15:27:07Z</dcterms:modified>
</cp:coreProperties>
</file>