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04" r:id="rId3"/>
    <p:sldId id="305" r:id="rId4"/>
    <p:sldId id="258" r:id="rId5"/>
    <p:sldId id="264" r:id="rId6"/>
    <p:sldId id="265" r:id="rId7"/>
    <p:sldId id="266" r:id="rId8"/>
    <p:sldId id="268" r:id="rId9"/>
    <p:sldId id="269" r:id="rId10"/>
    <p:sldId id="270" r:id="rId11"/>
    <p:sldId id="299" r:id="rId12"/>
    <p:sldId id="300" r:id="rId13"/>
    <p:sldId id="301" r:id="rId14"/>
    <p:sldId id="302" r:id="rId15"/>
    <p:sldId id="271" r:id="rId16"/>
    <p:sldId id="318" r:id="rId17"/>
    <p:sldId id="273" r:id="rId18"/>
    <p:sldId id="272" r:id="rId19"/>
    <p:sldId id="274" r:id="rId20"/>
    <p:sldId id="321" r:id="rId21"/>
    <p:sldId id="323" r:id="rId22"/>
    <p:sldId id="320" r:id="rId23"/>
    <p:sldId id="275" r:id="rId24"/>
    <p:sldId id="276" r:id="rId25"/>
    <p:sldId id="277" r:id="rId26"/>
    <p:sldId id="278" r:id="rId27"/>
    <p:sldId id="280" r:id="rId28"/>
    <p:sldId id="282" r:id="rId29"/>
    <p:sldId id="306" r:id="rId30"/>
    <p:sldId id="319" r:id="rId31"/>
    <p:sldId id="261" r:id="rId32"/>
    <p:sldId id="262" r:id="rId33"/>
    <p:sldId id="308" r:id="rId34"/>
    <p:sldId id="309" r:id="rId35"/>
    <p:sldId id="311" r:id="rId36"/>
    <p:sldId id="313" r:id="rId37"/>
    <p:sldId id="322" r:id="rId38"/>
    <p:sldId id="259" r:id="rId39"/>
    <p:sldId id="314" r:id="rId40"/>
    <p:sldId id="315" r:id="rId41"/>
    <p:sldId id="316" r:id="rId42"/>
    <p:sldId id="324" r:id="rId43"/>
    <p:sldId id="279" r:id="rId44"/>
    <p:sldId id="283" r:id="rId45"/>
    <p:sldId id="284" r:id="rId46"/>
    <p:sldId id="285" r:id="rId47"/>
    <p:sldId id="286" r:id="rId48"/>
    <p:sldId id="288" r:id="rId49"/>
    <p:sldId id="289" r:id="rId50"/>
    <p:sldId id="290" r:id="rId51"/>
    <p:sldId id="291" r:id="rId52"/>
    <p:sldId id="298" r:id="rId53"/>
    <p:sldId id="317" r:id="rId5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7" d="100"/>
          <a:sy n="107" d="100"/>
        </p:scale>
        <p:origin x="-109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811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1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82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5324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7326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9509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12398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85931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7717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6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3021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27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A84A71-58CE-4B33-AF70-4ADE99CCCEF1}" type="datetimeFigureOut">
              <a:rPr lang="en-US" smtClean="0"/>
              <a:t>10/8/2014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8E7777-B324-43E9-848C-B2FCC11F5C3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52937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png"/><Relationship Id="rId4" Type="http://schemas.openxmlformats.org/officeDocument/2006/relationships/image" Target="../media/image41.jp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OJTjobs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LinkedIn Proficiency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For jobseekers (and any other professionals)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1374559"/>
            <a:ext cx="1066800" cy="1066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1366177"/>
            <a:ext cx="1496426" cy="1075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03706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839200" cy="64008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Building Your LinkedIn 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Presence</a:t>
            </a:r>
            <a:endParaRPr lang="en-US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26616" y="228600"/>
            <a:ext cx="8305800" cy="5867400"/>
            <a:chOff x="152400" y="381000"/>
            <a:chExt cx="8305800" cy="5867400"/>
          </a:xfrm>
        </p:grpSpPr>
        <p:sp>
          <p:nvSpPr>
            <p:cNvPr id="4" name="Isosceles Triangle 3"/>
            <p:cNvSpPr/>
            <p:nvPr/>
          </p:nvSpPr>
          <p:spPr>
            <a:xfrm>
              <a:off x="3487444" y="381000"/>
              <a:ext cx="1638300" cy="11430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rapezoid 4"/>
            <p:cNvSpPr/>
            <p:nvPr/>
          </p:nvSpPr>
          <p:spPr>
            <a:xfrm>
              <a:off x="2743200" y="1600200"/>
              <a:ext cx="3124200" cy="990600"/>
            </a:xfrm>
            <a:prstGeom prst="trapezoid">
              <a:avLst>
                <a:gd name="adj" fmla="val 68939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apezoid 10"/>
            <p:cNvSpPr/>
            <p:nvPr/>
          </p:nvSpPr>
          <p:spPr>
            <a:xfrm>
              <a:off x="1873190" y="2667000"/>
              <a:ext cx="4876800" cy="1143000"/>
            </a:xfrm>
            <a:prstGeom prst="trapezoid">
              <a:avLst>
                <a:gd name="adj" fmla="val 72215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apezoid 11"/>
            <p:cNvSpPr/>
            <p:nvPr/>
          </p:nvSpPr>
          <p:spPr>
            <a:xfrm>
              <a:off x="949912" y="3886200"/>
              <a:ext cx="6705600" cy="1219200"/>
            </a:xfrm>
            <a:prstGeom prst="trapezoid">
              <a:avLst>
                <a:gd name="adj" fmla="val 7160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12"/>
            <p:cNvSpPr/>
            <p:nvPr/>
          </p:nvSpPr>
          <p:spPr>
            <a:xfrm>
              <a:off x="152400" y="5181600"/>
              <a:ext cx="8305800" cy="1066800"/>
            </a:xfrm>
            <a:prstGeom prst="trapezoid">
              <a:avLst>
                <a:gd name="adj" fmla="val 70770"/>
              </a:avLst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 rot="18271150">
            <a:off x="451105" y="3116984"/>
            <a:ext cx="3321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 with the basics and build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752600" y="556260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Your Profile</a:t>
            </a:r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330390" y="42672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Connecting with others</a:t>
            </a:r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14199" y="3048000"/>
            <a:ext cx="3210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Groups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918751" y="1981199"/>
            <a:ext cx="16383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Content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290" y="1149889"/>
            <a:ext cx="381000" cy="381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6616" y="6172200"/>
            <a:ext cx="83058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Concept</a:t>
            </a:r>
            <a:endParaRPr lang="en-US" sz="20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47663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" y="228600"/>
            <a:ext cx="8839200" cy="6400800"/>
          </a:xfrm>
        </p:spPr>
        <p:txBody>
          <a:bodyPr>
            <a:normAutofit/>
          </a:bodyPr>
          <a:lstStyle/>
          <a:p>
            <a:pPr algn="l"/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Building Your LinkedIn </a:t>
            </a:r>
          </a:p>
          <a:p>
            <a:pPr algn="l"/>
            <a:r>
              <a:rPr lang="en-US" sz="2000" dirty="0" smtClean="0">
                <a:solidFill>
                  <a:schemeClr val="tx1"/>
                </a:solidFill>
                <a:latin typeface="Arial Black" panose="020B0A04020102020204" pitchFamily="34" charset="0"/>
              </a:rPr>
              <a:t>Presence</a:t>
            </a:r>
            <a:endParaRPr lang="en-US" sz="2000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626616" y="228600"/>
            <a:ext cx="8305800" cy="5867400"/>
            <a:chOff x="152400" y="381000"/>
            <a:chExt cx="8305800" cy="5867400"/>
          </a:xfrm>
        </p:grpSpPr>
        <p:sp>
          <p:nvSpPr>
            <p:cNvPr id="4" name="Isosceles Triangle 3"/>
            <p:cNvSpPr/>
            <p:nvPr/>
          </p:nvSpPr>
          <p:spPr>
            <a:xfrm>
              <a:off x="3487444" y="381000"/>
              <a:ext cx="1638300" cy="1143000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rapezoid 4"/>
            <p:cNvSpPr/>
            <p:nvPr/>
          </p:nvSpPr>
          <p:spPr>
            <a:xfrm>
              <a:off x="2743200" y="1600200"/>
              <a:ext cx="3124200" cy="990600"/>
            </a:xfrm>
            <a:prstGeom prst="trapezoid">
              <a:avLst>
                <a:gd name="adj" fmla="val 68939"/>
              </a:avLst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rapezoid 10"/>
            <p:cNvSpPr/>
            <p:nvPr/>
          </p:nvSpPr>
          <p:spPr>
            <a:xfrm>
              <a:off x="1873190" y="2667000"/>
              <a:ext cx="4876800" cy="1143000"/>
            </a:xfrm>
            <a:prstGeom prst="trapezoid">
              <a:avLst>
                <a:gd name="adj" fmla="val 72215"/>
              </a:avLst>
            </a:prstGeom>
            <a:solidFill>
              <a:schemeClr val="tx2">
                <a:lumMod val="40000"/>
                <a:lumOff val="6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Trapezoid 11"/>
            <p:cNvSpPr/>
            <p:nvPr/>
          </p:nvSpPr>
          <p:spPr>
            <a:xfrm>
              <a:off x="949912" y="3886200"/>
              <a:ext cx="6705600" cy="1219200"/>
            </a:xfrm>
            <a:prstGeom prst="trapezoid">
              <a:avLst>
                <a:gd name="adj" fmla="val 71602"/>
              </a:avLst>
            </a:prstGeom>
            <a:solidFill>
              <a:schemeClr val="tx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rapezoid 12"/>
            <p:cNvSpPr/>
            <p:nvPr/>
          </p:nvSpPr>
          <p:spPr>
            <a:xfrm>
              <a:off x="152400" y="5181600"/>
              <a:ext cx="8305800" cy="1066800"/>
            </a:xfrm>
            <a:prstGeom prst="trapezoid">
              <a:avLst>
                <a:gd name="adj" fmla="val 70770"/>
              </a:avLst>
            </a:prstGeom>
            <a:solidFill>
              <a:schemeClr val="tx2">
                <a:lumMod val="7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7" name="TextBox 16"/>
          <p:cNvSpPr txBox="1"/>
          <p:nvPr/>
        </p:nvSpPr>
        <p:spPr>
          <a:xfrm rot="18271150">
            <a:off x="451105" y="3116984"/>
            <a:ext cx="33211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Start with the basics and build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1752600" y="5562600"/>
            <a:ext cx="609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 Black" panose="020B0A04020102020204" pitchFamily="34" charset="0"/>
              </a:rPr>
              <a:t>Your Profile: </a:t>
            </a:r>
            <a:r>
              <a:rPr lang="en-US" sz="2400" dirty="0" smtClean="0">
                <a:solidFill>
                  <a:schemeClr val="tx2">
                    <a:lumMod val="20000"/>
                    <a:lumOff val="8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Who is this?</a:t>
            </a:r>
            <a:endParaRPr lang="en-US" sz="2400" dirty="0">
              <a:solidFill>
                <a:schemeClr val="tx2">
                  <a:lumMod val="20000"/>
                  <a:lumOff val="8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81200" y="42672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 Black" panose="020B0A04020102020204" pitchFamily="34" charset="0"/>
              </a:rPr>
              <a:t>Connecting:  </a:t>
            </a:r>
            <a:r>
              <a:rPr lang="en-US" sz="2400" dirty="0" smtClean="0">
                <a:solidFill>
                  <a:schemeClr val="tx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Targeting right people</a:t>
            </a:r>
            <a:endParaRPr lang="en-US" sz="2400" dirty="0">
              <a:solidFill>
                <a:schemeClr val="tx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114199" y="3048000"/>
            <a:ext cx="32104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 Black" panose="020B0A04020102020204" pitchFamily="34" charset="0"/>
              </a:rPr>
              <a:t>Groups:  </a:t>
            </a:r>
            <a:r>
              <a:rPr lang="en-US" sz="24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Deeper</a:t>
            </a:r>
            <a:endParaRPr lang="en-US" sz="2400" dirty="0">
              <a:solidFill>
                <a:schemeClr val="tx2">
                  <a:lumMod val="60000"/>
                  <a:lumOff val="4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3581400" y="1530889"/>
            <a:ext cx="243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 Black" panose="020B0A04020102020204" pitchFamily="34" charset="0"/>
              </a:rPr>
              <a:t>Sharing Content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8290" y="1149889"/>
            <a:ext cx="381000" cy="38100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26616" y="6172200"/>
            <a:ext cx="8305800" cy="533400"/>
          </a:xfrm>
          <a:prstGeom prst="rect">
            <a:avLst/>
          </a:prstGeom>
          <a:solidFill>
            <a:schemeClr val="tx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latin typeface="Arial Black" panose="020B0A04020102020204" pitchFamily="34" charset="0"/>
              </a:rPr>
              <a:t>Concept:  </a:t>
            </a:r>
            <a:r>
              <a:rPr lang="en-U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Why bother?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72200" y="1527601"/>
            <a:ext cx="243839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err="1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PROjecting</a:t>
            </a:r>
            <a:r>
              <a:rPr lang="en-US" sz="2400" dirty="0" smtClean="0">
                <a:solidFill>
                  <a:schemeClr val="tx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expertise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97417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Concept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Professional networking</a:t>
            </a:r>
          </a:p>
          <a:p>
            <a:pPr marL="0" indent="0">
              <a:buNone/>
            </a:pPr>
            <a:r>
              <a:rPr lang="en-US" dirty="0" smtClean="0"/>
              <a:t>Lifetime investment</a:t>
            </a:r>
          </a:p>
          <a:p>
            <a:pPr marL="0" indent="0">
              <a:buNone/>
            </a:pPr>
            <a:r>
              <a:rPr lang="en-US" dirty="0" smtClean="0"/>
              <a:t>Capture and grow your network</a:t>
            </a:r>
          </a:p>
          <a:p>
            <a:pPr marL="0" indent="0">
              <a:buNone/>
            </a:pPr>
            <a:r>
              <a:rPr lang="en-US" dirty="0" smtClean="0"/>
              <a:t>You find others first</a:t>
            </a:r>
          </a:p>
          <a:p>
            <a:pPr marL="0" indent="0">
              <a:buNone/>
            </a:pPr>
            <a:r>
              <a:rPr lang="en-US" dirty="0" smtClean="0"/>
              <a:t>People find you</a:t>
            </a:r>
          </a:p>
          <a:p>
            <a:pPr marL="0" indent="0">
              <a:buNone/>
            </a:pPr>
            <a:r>
              <a:rPr lang="en-US" dirty="0" err="1" smtClean="0"/>
              <a:t>PROject</a:t>
            </a:r>
            <a:r>
              <a:rPr lang="en-US" dirty="0" smtClean="0"/>
              <a:t> your expertise</a:t>
            </a:r>
          </a:p>
          <a:p>
            <a:pPr marL="0" indent="0">
              <a:buNone/>
            </a:pPr>
            <a:r>
              <a:rPr lang="en-US" dirty="0" smtClean="0"/>
              <a:t>Give first and more than you get!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0750" y="22860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5151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4818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609600" y="304800"/>
            <a:ext cx="8229600" cy="563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Profile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0" y="28020"/>
            <a:ext cx="2209800" cy="165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6016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profile components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Headline</a:t>
            </a:r>
          </a:p>
          <a:p>
            <a:pPr marL="0" indent="0">
              <a:buNone/>
            </a:pPr>
            <a:r>
              <a:rPr lang="en-US" dirty="0" smtClean="0"/>
              <a:t>Photo</a:t>
            </a:r>
          </a:p>
          <a:p>
            <a:pPr marL="0" indent="0">
              <a:buNone/>
            </a:pPr>
            <a:r>
              <a:rPr lang="en-US" dirty="0" smtClean="0"/>
              <a:t>Summary</a:t>
            </a:r>
          </a:p>
          <a:p>
            <a:pPr marL="0" indent="0">
              <a:buNone/>
            </a:pPr>
            <a:r>
              <a:rPr lang="en-US" dirty="0" smtClean="0"/>
              <a:t>Experience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473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Headline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dirty="0" smtClean="0"/>
              <a:t>Most:  Current job title + employer</a:t>
            </a:r>
          </a:p>
          <a:p>
            <a:pPr marL="0" indent="0">
              <a:buNone/>
            </a:pPr>
            <a:r>
              <a:rPr lang="en-US" dirty="0" smtClean="0"/>
              <a:t>Ex:  Accountant II at Williams Co.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Potential:  120 characters of prime real estate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What is best</a:t>
            </a:r>
            <a:r>
              <a:rPr lang="en-US" dirty="0" smtClean="0"/>
              <a:t>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What stands out to you?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May add contact info in headline, esp. during job search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200" y="228600"/>
            <a:ext cx="1570055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083305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Profile Photo:  YES!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Smiling</a:t>
            </a:r>
          </a:p>
          <a:p>
            <a:pPr marL="0" indent="0">
              <a:buNone/>
            </a:pPr>
            <a:r>
              <a:rPr lang="en-US" dirty="0" smtClean="0"/>
              <a:t>Professional</a:t>
            </a:r>
          </a:p>
          <a:p>
            <a:pPr marL="0" indent="0">
              <a:buNone/>
            </a:pPr>
            <a:r>
              <a:rPr lang="en-US" dirty="0" smtClean="0"/>
              <a:t>Current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0400" y="1371600"/>
            <a:ext cx="1371600" cy="13716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 rot="20861817">
            <a:off x="7484306" y="1734857"/>
            <a:ext cx="388275" cy="579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4844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Profile Photo:  NO, NO, NO!!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1050638" y="3161930"/>
            <a:ext cx="1159162" cy="4194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/>
              <a:t>C</a:t>
            </a:r>
            <a:r>
              <a:rPr lang="en-US" sz="1800" dirty="0" smtClean="0"/>
              <a:t>ropped</a:t>
            </a:r>
            <a:endParaRPr lang="en-US" sz="1800" dirty="0"/>
          </a:p>
        </p:txBody>
      </p:sp>
      <p:sp>
        <p:nvSpPr>
          <p:cNvPr id="5" name="Content Placeholder 2"/>
          <p:cNvSpPr txBox="1">
            <a:spLocks/>
          </p:cNvSpPr>
          <p:nvPr/>
        </p:nvSpPr>
        <p:spPr>
          <a:xfrm>
            <a:off x="2590800" y="3200214"/>
            <a:ext cx="1676400" cy="3429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No smile, blurry</a:t>
            </a:r>
            <a:endParaRPr lang="en-US" sz="1800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2728912" y="5491579"/>
            <a:ext cx="167640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Sunglasses +  ??</a:t>
            </a:r>
            <a:endParaRPr lang="en-US" sz="1800" dirty="0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990600" y="5491579"/>
            <a:ext cx="1600200" cy="37582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Unprofessional</a:t>
            </a:r>
            <a:endParaRPr lang="en-US" sz="18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3200" y="4377154"/>
            <a:ext cx="1114425" cy="111442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912" y="1968535"/>
            <a:ext cx="1143000" cy="114300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 rot="20861817">
            <a:off x="3133437" y="2286000"/>
            <a:ext cx="6096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7614" y="1979632"/>
            <a:ext cx="874126" cy="117490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 rot="20861817">
            <a:off x="1485033" y="2254626"/>
            <a:ext cx="388275" cy="57995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638" y="4357919"/>
            <a:ext cx="1048077" cy="1067249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0643" y="1989989"/>
            <a:ext cx="1439287" cy="1079465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>
          <a:xfrm>
            <a:off x="4684637" y="3200214"/>
            <a:ext cx="1676400" cy="3429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My girls</a:t>
            </a:r>
            <a:endParaRPr lang="en-US" sz="1800" dirty="0"/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357919"/>
            <a:ext cx="1066800" cy="1185333"/>
          </a:xfrm>
          <a:prstGeom prst="rect">
            <a:avLst/>
          </a:prstGeom>
        </p:spPr>
      </p:pic>
      <p:sp>
        <p:nvSpPr>
          <p:cNvPr id="19" name="Content Placeholder 2"/>
          <p:cNvSpPr txBox="1">
            <a:spLocks/>
          </p:cNvSpPr>
          <p:nvPr/>
        </p:nvSpPr>
        <p:spPr>
          <a:xfrm>
            <a:off x="4838330" y="5543252"/>
            <a:ext cx="1181470" cy="381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No photo</a:t>
            </a:r>
            <a:endParaRPr lang="en-US" sz="1800" dirty="0"/>
          </a:p>
        </p:txBody>
      </p:sp>
      <p:sp>
        <p:nvSpPr>
          <p:cNvPr id="20" name="Rectangle 19"/>
          <p:cNvSpPr/>
          <p:nvPr/>
        </p:nvSpPr>
        <p:spPr>
          <a:xfrm rot="21397352">
            <a:off x="4877231" y="2578838"/>
            <a:ext cx="1055490" cy="45719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Content Placeholder 2"/>
          <p:cNvSpPr txBox="1">
            <a:spLocks/>
          </p:cNvSpPr>
          <p:nvPr/>
        </p:nvSpPr>
        <p:spPr>
          <a:xfrm>
            <a:off x="6705600" y="1985364"/>
            <a:ext cx="1981200" cy="41868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1800" b="1" dirty="0" smtClean="0"/>
              <a:t>Other bad ideas: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Wedding (too personal)</a:t>
            </a:r>
            <a:br>
              <a:rPr lang="en-US" sz="1800" dirty="0" smtClean="0"/>
            </a:br>
            <a:r>
              <a:rPr lang="en-US" sz="1800" dirty="0" smtClean="0"/>
              <a:t>Body shot (not the place for cleavage)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Bling shot (on a boat, with car, etc.)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Not current (20 pounds less, 15 years ago, etc.)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Busy background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 smtClean="0"/>
              <a:t>Fish pic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 smtClean="0"/>
          </a:p>
          <a:p>
            <a:pPr marL="0" indent="0">
              <a:buFont typeface="Arial" panose="020B0604020202020204" pitchFamily="34" charset="0"/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437274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Four score and…be brief!  </a:t>
            </a:r>
          </a:p>
          <a:p>
            <a:pPr marL="0" indent="0">
              <a:buNone/>
            </a:pPr>
            <a:r>
              <a:rPr lang="en-US" dirty="0" smtClean="0"/>
              <a:t>What problem do you solve?</a:t>
            </a:r>
          </a:p>
          <a:p>
            <a:pPr marL="0" indent="0">
              <a:buNone/>
            </a:pPr>
            <a:r>
              <a:rPr lang="en-US" dirty="0" smtClean="0"/>
              <a:t>short paragraphs; break up big blocks!</a:t>
            </a:r>
          </a:p>
          <a:p>
            <a:pPr marL="0" indent="0">
              <a:buNone/>
            </a:pPr>
            <a:r>
              <a:rPr lang="en-US" dirty="0" smtClean="0"/>
              <a:t>Bullets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 algn="r">
              <a:buNone/>
            </a:pPr>
            <a:r>
              <a:rPr lang="en-US" sz="1600" dirty="0" smtClean="0"/>
              <a:t>Less is more.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1800" y="228600"/>
            <a:ext cx="21336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42312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Public Profile URL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/in/ vs. /pub/ in your profile</a:t>
            </a:r>
          </a:p>
          <a:p>
            <a:pPr marL="0" indent="0">
              <a:buNone/>
            </a:pPr>
            <a:r>
              <a:rPr lang="en-US" dirty="0" smtClean="0"/>
              <a:t>Customized, shortened URL</a:t>
            </a:r>
          </a:p>
          <a:p>
            <a:pPr marL="0" indent="0">
              <a:buNone/>
            </a:pPr>
            <a:r>
              <a:rPr lang="en-US" dirty="0" smtClean="0"/>
              <a:t>Use on:</a:t>
            </a:r>
          </a:p>
          <a:p>
            <a:pPr marL="0" indent="0">
              <a:buNone/>
            </a:pPr>
            <a:r>
              <a:rPr lang="en-US" dirty="0" smtClean="0"/>
              <a:t>Resume | Business cards | Email signature</a:t>
            </a:r>
          </a:p>
          <a:p>
            <a:pPr marL="0" indent="0">
              <a:buNone/>
            </a:pPr>
            <a:r>
              <a:rPr lang="en-US" dirty="0"/>
              <a:t>Bad:  </a:t>
            </a:r>
            <a:r>
              <a:rPr lang="en-US" sz="1600" dirty="0"/>
              <a:t>www.linkedin.com/pub/christine-christy-peterson-rhit-chds-ahdi-f/23/881/782</a:t>
            </a:r>
            <a:endParaRPr lang="en-US" sz="1600" dirty="0" smtClean="0"/>
          </a:p>
          <a:p>
            <a:pPr marL="0" indent="0">
              <a:buNone/>
            </a:pPr>
            <a:r>
              <a:rPr lang="en-US" dirty="0" smtClean="0"/>
              <a:t>Good:  </a:t>
            </a:r>
            <a:r>
              <a:rPr lang="en-US" sz="1600" dirty="0" smtClean="0"/>
              <a:t>www.linkedin.com/in/knightruss</a:t>
            </a:r>
          </a:p>
          <a:p>
            <a:pPr marL="0" indent="0">
              <a:buNone/>
            </a:pPr>
            <a:r>
              <a:rPr lang="en-US" dirty="0" smtClean="0"/>
              <a:t>See?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52400"/>
            <a:ext cx="2667000" cy="2000250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6248400" y="2152650"/>
            <a:ext cx="2667000" cy="4572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1200" i="1" dirty="0" smtClean="0"/>
              <a:t>Germans love David </a:t>
            </a:r>
            <a:r>
              <a:rPr lang="en-US" sz="1200" i="1" dirty="0" err="1" smtClean="0"/>
              <a:t>Hasslehoff</a:t>
            </a:r>
            <a:r>
              <a:rPr lang="en-US" sz="1200" i="1" dirty="0" smtClean="0"/>
              <a:t>, even though he does things like this.</a:t>
            </a:r>
            <a:endParaRPr lang="en-US" sz="1200" i="1" dirty="0"/>
          </a:p>
        </p:txBody>
      </p:sp>
    </p:spTree>
    <p:extLst>
      <p:ext uri="{BB962C8B-B14F-4D97-AF65-F5344CB8AC3E}">
        <p14:creationId xmlns:p14="http://schemas.microsoft.com/office/powerpoint/2010/main" val="1815794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19800"/>
            <a:ext cx="8229600" cy="563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Edit profile, select the “edit” below your photo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2895600" y="2286000"/>
            <a:ext cx="381000" cy="228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72178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19800"/>
            <a:ext cx="8229600" cy="563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Now, select “Customize your public profile URL”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029200" y="3836634"/>
            <a:ext cx="2133600" cy="609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7820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6019800"/>
            <a:ext cx="8229600" cy="5635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Try until you find one that works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08426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796990" y="2514600"/>
            <a:ext cx="3657600" cy="32004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50268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1295400"/>
            <a:ext cx="1447800" cy="3970318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Brief!</a:t>
            </a:r>
          </a:p>
          <a:p>
            <a:r>
              <a:rPr lang="en-US" dirty="0" smtClean="0"/>
              <a:t>A few key points</a:t>
            </a:r>
          </a:p>
          <a:p>
            <a:endParaRPr lang="en-US" dirty="0"/>
          </a:p>
          <a:p>
            <a:r>
              <a:rPr lang="en-US" dirty="0" smtClean="0"/>
              <a:t>Enough to get them to keep reading</a:t>
            </a:r>
          </a:p>
          <a:p>
            <a:endParaRPr lang="en-US" dirty="0"/>
          </a:p>
          <a:p>
            <a:r>
              <a:rPr lang="en-US" dirty="0" smtClean="0"/>
              <a:t>Heavy use of keywords</a:t>
            </a:r>
          </a:p>
          <a:p>
            <a:endParaRPr lang="en-US" dirty="0"/>
          </a:p>
          <a:p>
            <a:r>
              <a:rPr lang="en-US" dirty="0" smtClean="0"/>
              <a:t>Separate keyword section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7772" y="0"/>
            <a:ext cx="756622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446911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Tell a S+A=R 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 smtClean="0"/>
              <a:t>Work history</a:t>
            </a:r>
          </a:p>
          <a:p>
            <a:pPr marL="0" indent="0">
              <a:buNone/>
            </a:pPr>
            <a:r>
              <a:rPr lang="en-US" dirty="0" smtClean="0"/>
              <a:t>More than a job description</a:t>
            </a:r>
          </a:p>
          <a:p>
            <a:pPr marL="0" indent="0">
              <a:buNone/>
            </a:pPr>
            <a:r>
              <a:rPr lang="en-US" dirty="0" smtClean="0"/>
              <a:t>So what?</a:t>
            </a:r>
          </a:p>
          <a:p>
            <a:pPr marL="0" indent="0">
              <a:buNone/>
            </a:pPr>
            <a:r>
              <a:rPr lang="en-US" dirty="0" smtClean="0"/>
              <a:t>Results!  $, # and %</a:t>
            </a:r>
          </a:p>
          <a:p>
            <a:pPr marL="0" indent="0">
              <a:buNone/>
            </a:pPr>
            <a:r>
              <a:rPr lang="en-US" dirty="0" smtClean="0"/>
              <a:t>Most:  I was responsible for sales.</a:t>
            </a:r>
          </a:p>
          <a:p>
            <a:pPr marL="0" indent="0">
              <a:buNone/>
            </a:pPr>
            <a:r>
              <a:rPr lang="en-US" dirty="0" smtClean="0"/>
              <a:t>S+A=R  Situation + Action = Result</a:t>
            </a:r>
          </a:p>
          <a:p>
            <a:pPr marL="0" indent="0">
              <a:buNone/>
            </a:pPr>
            <a:r>
              <a:rPr lang="en-US" dirty="0" smtClean="0"/>
              <a:t>Better:  </a:t>
            </a:r>
            <a:r>
              <a:rPr lang="en-US" sz="1800" dirty="0" smtClean="0"/>
              <a:t>Took over sales in 2003 and after consistent pursuit by phone, mail, email and at events, got a meeting and closed the largest deal the company had gotten in five years worth over $1MM.</a:t>
            </a:r>
          </a:p>
          <a:p>
            <a:pPr marL="0" indent="0">
              <a:buNone/>
            </a:pPr>
            <a:r>
              <a:rPr lang="en-US" dirty="0" smtClean="0"/>
              <a:t>One S+A=R per year, </a:t>
            </a:r>
            <a:r>
              <a:rPr lang="en-US" dirty="0" smtClean="0"/>
              <a:t>if possible.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52400"/>
            <a:ext cx="3149600" cy="2362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3683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solidFill>
            <a:srgbClr val="FF0000"/>
          </a:solidFill>
          <a:ln>
            <a:noFill/>
          </a:ln>
        </p:spPr>
      </p:pic>
      <p:sp>
        <p:nvSpPr>
          <p:cNvPr id="4" name="Rectangle 3"/>
          <p:cNvSpPr/>
          <p:nvPr/>
        </p:nvSpPr>
        <p:spPr>
          <a:xfrm>
            <a:off x="1828800" y="1143000"/>
            <a:ext cx="3505200" cy="3886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Arrow 4"/>
          <p:cNvSpPr/>
          <p:nvPr/>
        </p:nvSpPr>
        <p:spPr>
          <a:xfrm>
            <a:off x="609600" y="4495800"/>
            <a:ext cx="8382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48970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Career Summary “Job”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LinkedIn favors the employed</a:t>
            </a:r>
          </a:p>
          <a:p>
            <a:pPr marL="0" indent="0">
              <a:buNone/>
            </a:pPr>
            <a:r>
              <a:rPr lang="en-US" dirty="0" smtClean="0"/>
              <a:t>Are you currently in-between?</a:t>
            </a:r>
          </a:p>
          <a:p>
            <a:pPr marL="0" indent="0">
              <a:buNone/>
            </a:pPr>
            <a:r>
              <a:rPr lang="en-US" dirty="0" smtClean="0"/>
              <a:t>Just learned about this in October, 2014</a:t>
            </a:r>
          </a:p>
          <a:p>
            <a:pPr marL="0" indent="0">
              <a:buNone/>
            </a:pPr>
            <a:r>
              <a:rPr lang="en-US" dirty="0" smtClean="0"/>
              <a:t>Create a “job” that is an overview of your career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Like this…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15000" y="76200"/>
            <a:ext cx="3343275" cy="1807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96469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Career Summary “Job”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6019800" cy="452596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Create a “job” that covers your entire work experience, then select that as your current work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276600"/>
            <a:ext cx="6000750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694156" y="5612166"/>
            <a:ext cx="2286000" cy="23618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53200" y="152400"/>
            <a:ext cx="24384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31596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Work 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eriod"/>
            </a:pPr>
            <a:r>
              <a:rPr lang="en-US" dirty="0" smtClean="0"/>
              <a:t>Don’t lie; don’t fudge; if you </a:t>
            </a:r>
          </a:p>
          <a:p>
            <a:pPr marL="0" indent="0">
              <a:buNone/>
            </a:pPr>
            <a:r>
              <a:rPr lang="en-US" dirty="0" smtClean="0"/>
              <a:t>Ended your work on October 20</a:t>
            </a:r>
            <a:r>
              <a:rPr lang="en-US" baseline="30000" dirty="0" smtClean="0"/>
              <a:t>th</a:t>
            </a:r>
            <a:r>
              <a:rPr lang="en-US" dirty="0" smtClean="0"/>
              <a:t>, don’t pretend you are currently employed.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r>
              <a:rPr lang="en-US" dirty="0" smtClean="0"/>
              <a:t>2. </a:t>
            </a:r>
            <a:r>
              <a:rPr lang="en-US" dirty="0" smtClean="0"/>
              <a:t>Avoid confidential numbers;</a:t>
            </a:r>
          </a:p>
          <a:p>
            <a:pPr marL="0" indent="0">
              <a:buNone/>
            </a:pPr>
            <a:r>
              <a:rPr lang="en-US" dirty="0" smtClean="0"/>
              <a:t>Even if you included them on your resume</a:t>
            </a:r>
          </a:p>
          <a:p>
            <a:pPr marL="0" indent="0">
              <a:buNone/>
            </a:pPr>
            <a:r>
              <a:rPr lang="en-US" dirty="0" smtClean="0"/>
              <a:t>3.  Show what you learned; use keywords</a:t>
            </a:r>
          </a:p>
          <a:p>
            <a:pPr marL="0" indent="0">
              <a:buNone/>
            </a:pPr>
            <a:r>
              <a:rPr lang="en-US" dirty="0" smtClean="0"/>
              <a:t>4.  Be positive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4626" y="152401"/>
            <a:ext cx="2752374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405294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Endorsements?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You list your skills</a:t>
            </a:r>
          </a:p>
          <a:p>
            <a:pPr marL="0" indent="0">
              <a:buNone/>
            </a:pPr>
            <a:r>
              <a:rPr lang="en-US" dirty="0" smtClean="0"/>
              <a:t>Connections give one-click “likes”</a:t>
            </a:r>
          </a:p>
          <a:p>
            <a:pPr marL="0" indent="0">
              <a:buNone/>
            </a:pPr>
            <a:r>
              <a:rPr lang="en-US" dirty="0" smtClean="0"/>
              <a:t>Nominal value in total</a:t>
            </a:r>
          </a:p>
          <a:p>
            <a:pPr marL="0" indent="0">
              <a:buNone/>
            </a:pPr>
            <a:r>
              <a:rPr lang="en-US" dirty="0" smtClean="0"/>
              <a:t>Only endorse for things you have seen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0" y="152400"/>
            <a:ext cx="2590800" cy="3044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840836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 w="762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914400"/>
            <a:ext cx="3505200" cy="46482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28600" y="5943600"/>
            <a:ext cx="8153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What would you think if I applied for a chemical engineer job??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47410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Recommendations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Testimonial of work history</a:t>
            </a:r>
          </a:p>
          <a:p>
            <a:pPr marL="0" indent="0">
              <a:buNone/>
            </a:pPr>
            <a:r>
              <a:rPr lang="en-US" dirty="0" smtClean="0"/>
              <a:t>Who:  Bosses, co-workers, employees</a:t>
            </a:r>
          </a:p>
          <a:p>
            <a:pPr marL="0" indent="0">
              <a:buNone/>
            </a:pPr>
            <a:r>
              <a:rPr lang="en-US" dirty="0" smtClean="0"/>
              <a:t>Write to get</a:t>
            </a:r>
          </a:p>
          <a:p>
            <a:pPr marL="0" indent="0">
              <a:buNone/>
            </a:pPr>
            <a:r>
              <a:rPr lang="en-US" dirty="0" smtClean="0"/>
              <a:t>Length:  A paragraph or two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0568" y="76201"/>
            <a:ext cx="2329132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1945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915835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Other Profile Parts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Education</a:t>
            </a:r>
          </a:p>
          <a:p>
            <a:pPr marL="0" indent="0">
              <a:buNone/>
            </a:pPr>
            <a:r>
              <a:rPr lang="en-US" dirty="0" smtClean="0"/>
              <a:t>Additional info</a:t>
            </a:r>
          </a:p>
          <a:p>
            <a:pPr marL="0" indent="0">
              <a:buNone/>
            </a:pPr>
            <a:r>
              <a:rPr lang="en-US" dirty="0" smtClean="0"/>
              <a:t>Honors &amp; Awards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28600"/>
            <a:ext cx="38100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253772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Education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Did you graduate?</a:t>
            </a:r>
          </a:p>
          <a:p>
            <a:pPr marL="0" indent="0">
              <a:buNone/>
            </a:pPr>
            <a:r>
              <a:rPr lang="en-US" dirty="0" smtClean="0"/>
              <a:t>YES:  use the words “graduated” and “degree”</a:t>
            </a:r>
          </a:p>
          <a:p>
            <a:pPr marL="0" indent="0">
              <a:buNone/>
            </a:pPr>
            <a:r>
              <a:rPr lang="en-US" dirty="0" smtClean="0"/>
              <a:t>NO:  tell how many hours you completed</a:t>
            </a:r>
          </a:p>
          <a:p>
            <a:pPr marL="0" indent="0">
              <a:buNone/>
            </a:pPr>
            <a:r>
              <a:rPr lang="en-US" dirty="0" smtClean="0"/>
              <a:t>NO:  be clear that you did not finish</a:t>
            </a:r>
          </a:p>
          <a:p>
            <a:pPr marL="0" indent="0">
              <a:buNone/>
            </a:pPr>
            <a:r>
              <a:rPr lang="en-US" dirty="0" smtClean="0"/>
              <a:t>NO:  speak about education</a:t>
            </a:r>
          </a:p>
          <a:p>
            <a:pPr marL="0" indent="0">
              <a:buNone/>
            </a:pPr>
            <a:r>
              <a:rPr lang="en-US" dirty="0" smtClean="0"/>
              <a:t>Highlight certifications and other significant courses completed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87666" y="228600"/>
            <a:ext cx="2818209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33437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5562600"/>
            <a:ext cx="8229600" cy="12954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Additional info</a:t>
            </a:r>
          </a:p>
          <a:p>
            <a:pPr marL="0" indent="0">
              <a:buNone/>
            </a:pPr>
            <a:r>
              <a:rPr lang="en-US" dirty="0" smtClean="0"/>
              <a:t>Honors &amp; awards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77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828800" y="1816223"/>
            <a:ext cx="3581400" cy="1905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1828800" y="3810000"/>
            <a:ext cx="3581400" cy="11430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06388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Connecting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76200"/>
            <a:ext cx="4236509" cy="3177382"/>
          </a:xfr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Who do you invite?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Who do you accept?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Decide for yourself!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My standard: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smtClean="0"/>
              <a:t>Yes:  </a:t>
            </a:r>
            <a:r>
              <a:rPr lang="en-US" smtClean="0"/>
              <a:t>Jobseeker, Tulsa, HR, jobs ministry, recruiters.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smtClean="0"/>
              <a:t>No:  </a:t>
            </a:r>
            <a:r>
              <a:rPr lang="en-US" smtClean="0"/>
              <a:t>MLM.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b="1" smtClean="0"/>
              <a:t>Maybe:  </a:t>
            </a:r>
            <a:r>
              <a:rPr lang="en-US" smtClean="0"/>
              <a:t>3</a:t>
            </a:r>
            <a:r>
              <a:rPr lang="en-US" baseline="30000" smtClean="0"/>
              <a:t>rd</a:t>
            </a:r>
            <a:r>
              <a:rPr lang="en-US" smtClean="0"/>
              <a:t> degree out of country.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Connecting more = wider network.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mtClean="0"/>
              <a:t>Connecting with all = LION = useful?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2785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Make the ask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Personalize the invite!</a:t>
            </a:r>
          </a:p>
          <a:p>
            <a:pPr marL="0" indent="0">
              <a:buNone/>
            </a:pPr>
            <a:r>
              <a:rPr lang="en-US" dirty="0" smtClean="0"/>
              <a:t>Tell them why you want to connect</a:t>
            </a:r>
          </a:p>
          <a:p>
            <a:pPr marL="0" indent="0">
              <a:buNone/>
            </a:pPr>
            <a:r>
              <a:rPr lang="en-US" dirty="0" smtClean="0"/>
              <a:t>Remind them how you met*</a:t>
            </a:r>
          </a:p>
          <a:p>
            <a:pPr marL="0" indent="0">
              <a:buNone/>
            </a:pPr>
            <a:r>
              <a:rPr lang="en-US" dirty="0" smtClean="0"/>
              <a:t>Drop the name of a mutual connection*</a:t>
            </a:r>
          </a:p>
          <a:p>
            <a:pPr marL="0" indent="0">
              <a:buNone/>
            </a:pPr>
            <a:r>
              <a:rPr lang="en-US" dirty="0" smtClean="0"/>
              <a:t>Ask for help; tell them you are job searching – looking to grow your network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520" y="152401"/>
            <a:ext cx="2743201" cy="205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41365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Connecting:  Kevin Bacon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How many people do you know?</a:t>
            </a:r>
          </a:p>
          <a:p>
            <a:pPr marL="0" indent="0">
              <a:buNone/>
            </a:pPr>
            <a:r>
              <a:rPr lang="en-US" dirty="0" smtClean="0"/>
              <a:t>Answer = X = 1</a:t>
            </a:r>
            <a:r>
              <a:rPr lang="en-US" baseline="30000" dirty="0" smtClean="0"/>
              <a:t>st</a:t>
            </a:r>
            <a:r>
              <a:rPr lang="en-US" dirty="0" smtClean="0"/>
              <a:t> degree</a:t>
            </a:r>
          </a:p>
          <a:p>
            <a:pPr marL="0" indent="0">
              <a:buNone/>
            </a:pPr>
            <a:r>
              <a:rPr lang="en-US" dirty="0" smtClean="0"/>
              <a:t>How many people do they know?</a:t>
            </a:r>
          </a:p>
          <a:p>
            <a:pPr marL="0" indent="0">
              <a:buNone/>
            </a:pPr>
            <a:r>
              <a:rPr lang="en-US" dirty="0" smtClean="0"/>
              <a:t>Answer = X² = 2</a:t>
            </a:r>
            <a:r>
              <a:rPr lang="en-US" baseline="30000" dirty="0" smtClean="0"/>
              <a:t>nd</a:t>
            </a:r>
            <a:r>
              <a:rPr lang="en-US" dirty="0" smtClean="0"/>
              <a:t> degree</a:t>
            </a:r>
          </a:p>
          <a:p>
            <a:pPr marL="0" indent="0">
              <a:buNone/>
            </a:pPr>
            <a:r>
              <a:rPr lang="en-US" dirty="0" smtClean="0"/>
              <a:t>How many people do they know?</a:t>
            </a:r>
          </a:p>
          <a:p>
            <a:pPr marL="0" indent="0">
              <a:buNone/>
            </a:pPr>
            <a:r>
              <a:rPr lang="en-US" dirty="0" smtClean="0"/>
              <a:t>Answer = X³ = 3</a:t>
            </a:r>
            <a:r>
              <a:rPr lang="en-US" baseline="30000" dirty="0" smtClean="0"/>
              <a:t>rd</a:t>
            </a:r>
            <a:r>
              <a:rPr lang="en-US" dirty="0" smtClean="0"/>
              <a:t> degree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28600"/>
            <a:ext cx="1673910" cy="21704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30960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Kevin Bacon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505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How many people do you know?</a:t>
            </a:r>
          </a:p>
          <a:p>
            <a:pPr marL="0" indent="0">
              <a:buNone/>
            </a:pPr>
            <a:r>
              <a:rPr lang="en-US" dirty="0" smtClean="0"/>
              <a:t>Answer = X = 1</a:t>
            </a:r>
            <a:r>
              <a:rPr lang="en-US" baseline="30000" dirty="0" smtClean="0"/>
              <a:t>st</a:t>
            </a:r>
            <a:r>
              <a:rPr lang="en-US" dirty="0" smtClean="0"/>
              <a:t> degree</a:t>
            </a:r>
          </a:p>
          <a:p>
            <a:pPr marL="0" indent="0">
              <a:buNone/>
            </a:pPr>
            <a:r>
              <a:rPr lang="en-US" dirty="0" smtClean="0"/>
              <a:t>How many people do they know?</a:t>
            </a:r>
          </a:p>
          <a:p>
            <a:pPr marL="0" indent="0">
              <a:buNone/>
            </a:pPr>
            <a:r>
              <a:rPr lang="en-US" dirty="0" smtClean="0"/>
              <a:t>Answer = X² = 2</a:t>
            </a:r>
            <a:r>
              <a:rPr lang="en-US" baseline="30000" dirty="0" smtClean="0"/>
              <a:t>nd</a:t>
            </a:r>
            <a:r>
              <a:rPr lang="en-US" dirty="0" smtClean="0"/>
              <a:t> degree</a:t>
            </a:r>
          </a:p>
          <a:p>
            <a:pPr marL="0" indent="0">
              <a:buNone/>
            </a:pPr>
            <a:r>
              <a:rPr lang="en-US" dirty="0" smtClean="0"/>
              <a:t>How many people do they know?</a:t>
            </a:r>
          </a:p>
          <a:p>
            <a:pPr marL="0" indent="0">
              <a:buNone/>
            </a:pPr>
            <a:r>
              <a:rPr lang="en-US" dirty="0" smtClean="0"/>
              <a:t>Answer = X³ = 3</a:t>
            </a:r>
            <a:r>
              <a:rPr lang="en-US" baseline="30000" dirty="0" smtClean="0"/>
              <a:t>rd</a:t>
            </a:r>
            <a:r>
              <a:rPr lang="en-US" dirty="0" smtClean="0"/>
              <a:t> degree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228600"/>
            <a:ext cx="1673910" cy="2170408"/>
          </a:xfrm>
          <a:prstGeom prst="rect">
            <a:avLst/>
          </a:prstGeom>
        </p:spPr>
      </p:pic>
      <p:sp>
        <p:nvSpPr>
          <p:cNvPr id="6" name="Content Placeholder 2"/>
          <p:cNvSpPr txBox="1">
            <a:spLocks/>
          </p:cNvSpPr>
          <p:nvPr/>
        </p:nvSpPr>
        <p:spPr>
          <a:xfrm>
            <a:off x="463119" y="5257800"/>
            <a:ext cx="8229600" cy="609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 smtClean="0"/>
              <a:t>X = 150	X²= 22,500		X³=3,375,000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71500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Groups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4343400" cy="48307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000" b="1" dirty="0" smtClean="0"/>
              <a:t>Discipline:  </a:t>
            </a:r>
            <a:r>
              <a:rPr lang="en-US" sz="3000" dirty="0" smtClean="0"/>
              <a:t>Sales, HR, engineering, </a:t>
            </a:r>
            <a:r>
              <a:rPr lang="en-US" sz="3000" dirty="0" smtClean="0"/>
              <a:t>marketing+</a:t>
            </a:r>
          </a:p>
          <a:p>
            <a:pPr marL="0" indent="0">
              <a:buNone/>
            </a:pPr>
            <a:r>
              <a:rPr lang="en-US" sz="3000" b="1" dirty="0" smtClean="0"/>
              <a:t>Industry:  </a:t>
            </a:r>
            <a:r>
              <a:rPr lang="en-US" sz="3000" dirty="0" smtClean="0"/>
              <a:t>Oil &amp; Gas, public accounting, construction, </a:t>
            </a:r>
            <a:endParaRPr lang="en-US" sz="3000" dirty="0" smtClean="0"/>
          </a:p>
        </p:txBody>
      </p:sp>
      <p:pic>
        <p:nvPicPr>
          <p:cNvPr id="6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0600" y="76200"/>
            <a:ext cx="4236509" cy="3177382"/>
          </a:xfrm>
          <a:prstGeom prst="rect">
            <a:avLst/>
          </a:prstGeom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457200" y="3195138"/>
            <a:ext cx="8458200" cy="33758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3000" dirty="0" smtClean="0"/>
              <a:t>health care, manufacturing, non-profit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000" b="1" dirty="0" smtClean="0"/>
              <a:t>Specific:  </a:t>
            </a:r>
            <a:r>
              <a:rPr lang="en-US" sz="3000" dirty="0" smtClean="0"/>
              <a:t>downstream oil &amp; gas, tax accounting, etc.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000" dirty="0" smtClean="0"/>
              <a:t>Trade groups:  Tulsa Area Human Resources Assn. (TAHRA), American Bankers Assn. (ABA)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000" b="1" dirty="0" smtClean="0"/>
              <a:t>Geography:  </a:t>
            </a:r>
            <a:r>
              <a:rPr lang="en-US" sz="3000" dirty="0" smtClean="0"/>
              <a:t>Tulsa Networking Professionals +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3000" b="1" dirty="0" smtClean="0"/>
              <a:t>Interests:  </a:t>
            </a:r>
            <a:r>
              <a:rPr lang="en-US" sz="3000" dirty="0" smtClean="0"/>
              <a:t>Boy scout leaders, chamber volunteers, Habitat  for Humanity volunteers +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3682939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027" y="5792394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Interests, Groups:  This is my “groups” home page.  Most active at the top.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70779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Content:  Interact first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Before you post, interact with other content FIRST – this is </a:t>
            </a:r>
            <a:r>
              <a:rPr lang="en-US" u="sng" dirty="0" smtClean="0"/>
              <a:t>social</a:t>
            </a:r>
            <a:r>
              <a:rPr lang="en-US" dirty="0" smtClean="0"/>
              <a:t> media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“like” a new job</a:t>
            </a:r>
          </a:p>
          <a:p>
            <a:pPr marL="0" indent="0">
              <a:buNone/>
            </a:pPr>
            <a:r>
              <a:rPr lang="en-US" dirty="0" smtClean="0"/>
              <a:t>Comment on a relevant article/post</a:t>
            </a:r>
          </a:p>
          <a:p>
            <a:pPr marL="0" indent="0">
              <a:buNone/>
            </a:pPr>
            <a:r>
              <a:rPr lang="en-US" dirty="0" smtClean="0"/>
              <a:t>Share someone else’s update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1862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685400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Content:  </a:t>
            </a:r>
            <a:r>
              <a:rPr lang="en-US" dirty="0" smtClean="0"/>
              <a:t>Sources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numCol="2">
            <a:normAutofit lnSpcReduction="10000"/>
          </a:bodyPr>
          <a:lstStyle/>
          <a:p>
            <a:pPr marL="0" indent="0">
              <a:buNone/>
            </a:pPr>
            <a:r>
              <a:rPr lang="en-US" dirty="0" smtClean="0"/>
              <a:t>Harvard Business Review</a:t>
            </a:r>
          </a:p>
          <a:p>
            <a:pPr marL="0" indent="0">
              <a:buNone/>
            </a:pPr>
            <a:r>
              <a:rPr lang="en-US" dirty="0" smtClean="0"/>
              <a:t>Inc.com</a:t>
            </a:r>
          </a:p>
          <a:p>
            <a:pPr marL="0" indent="0">
              <a:buNone/>
            </a:pPr>
            <a:r>
              <a:rPr lang="en-US" dirty="0" smtClean="0"/>
              <a:t>Forbes</a:t>
            </a:r>
          </a:p>
          <a:p>
            <a:pPr marL="0" indent="0">
              <a:buNone/>
            </a:pPr>
            <a:r>
              <a:rPr lang="en-US" dirty="0" smtClean="0"/>
              <a:t>Fast Company</a:t>
            </a:r>
          </a:p>
          <a:p>
            <a:pPr marL="0" indent="0">
              <a:buNone/>
            </a:pPr>
            <a:r>
              <a:rPr lang="en-US" dirty="0" smtClean="0"/>
              <a:t>US News</a:t>
            </a:r>
          </a:p>
          <a:p>
            <a:pPr marL="0" indent="0">
              <a:buNone/>
            </a:pPr>
            <a:r>
              <a:rPr lang="en-US" dirty="0" smtClean="0"/>
              <a:t>Whitepapers</a:t>
            </a:r>
          </a:p>
          <a:p>
            <a:pPr marL="0" indent="0">
              <a:buNone/>
            </a:pPr>
            <a:r>
              <a:rPr lang="en-US" dirty="0" smtClean="0"/>
              <a:t>Blog posts</a:t>
            </a:r>
          </a:p>
          <a:p>
            <a:pPr marL="0" indent="0">
              <a:buNone/>
            </a:pPr>
            <a:r>
              <a:rPr lang="en-US" dirty="0" smtClean="0"/>
              <a:t>Tulsa World</a:t>
            </a:r>
          </a:p>
          <a:p>
            <a:pPr marL="0" indent="0">
              <a:buNone/>
            </a:pPr>
            <a:r>
              <a:rPr lang="en-US" dirty="0" smtClean="0"/>
              <a:t>Favorite authors</a:t>
            </a:r>
          </a:p>
          <a:p>
            <a:pPr marL="0" indent="0">
              <a:buNone/>
            </a:pPr>
            <a:r>
              <a:rPr lang="en-US" dirty="0" smtClean="0"/>
              <a:t>LinkedIn Pulse</a:t>
            </a:r>
          </a:p>
          <a:p>
            <a:pPr marL="0" indent="0">
              <a:buNone/>
            </a:pPr>
            <a:r>
              <a:rPr lang="en-US" dirty="0" smtClean="0"/>
              <a:t>Trade associations</a:t>
            </a:r>
          </a:p>
          <a:p>
            <a:pPr marL="0" indent="0">
              <a:buNone/>
            </a:pPr>
            <a:r>
              <a:rPr lang="en-US" dirty="0" err="1" smtClean="0"/>
              <a:t>Hubspot</a:t>
            </a:r>
            <a:endParaRPr lang="en-US" dirty="0" smtClean="0"/>
          </a:p>
          <a:p>
            <a:pPr marL="0" indent="0">
              <a:buNone/>
            </a:pPr>
            <a:r>
              <a:rPr lang="en-US" dirty="0" err="1" smtClean="0"/>
              <a:t>Mashable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…and millions more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87499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Content:  Be a pro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u="sng" dirty="0" smtClean="0"/>
              <a:t>Professional</a:t>
            </a:r>
            <a:r>
              <a:rPr lang="en-US" dirty="0" smtClean="0"/>
              <a:t> network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None of this *%#&amp; is professional!  (neither is profanity)  Don’t comment /participate in any of this on LinkedIn – save it for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" y="2438400"/>
            <a:ext cx="2114550" cy="21717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0" y="2438400"/>
            <a:ext cx="1704785" cy="21717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800" y="2438400"/>
            <a:ext cx="2171700" cy="2171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5486400"/>
            <a:ext cx="381000" cy="38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567933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Companies you have worked for</a:t>
            </a:r>
          </a:p>
          <a:p>
            <a:pPr marL="0" indent="0">
              <a:buNone/>
            </a:pPr>
            <a:r>
              <a:rPr lang="en-US" dirty="0" smtClean="0"/>
              <a:t>Potential future employers</a:t>
            </a:r>
          </a:p>
          <a:p>
            <a:pPr marL="0" indent="0">
              <a:buNone/>
            </a:pPr>
            <a:r>
              <a:rPr lang="en-US" dirty="0" smtClean="0"/>
              <a:t>Competitors</a:t>
            </a:r>
          </a:p>
          <a:p>
            <a:pPr marL="0" indent="0">
              <a:buNone/>
            </a:pPr>
            <a:r>
              <a:rPr lang="en-US" dirty="0" smtClean="0"/>
              <a:t>Prospects</a:t>
            </a:r>
          </a:p>
          <a:p>
            <a:pPr marL="0" indent="0">
              <a:buNone/>
            </a:pPr>
            <a:r>
              <a:rPr lang="en-US" dirty="0" smtClean="0"/>
              <a:t>Large employers in my market(s)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Those are the types of companies I follow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19680" y="152400"/>
            <a:ext cx="3290957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21002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867400"/>
            <a:ext cx="8229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My company news feed</a:t>
            </a:r>
            <a:endParaRPr lang="en-US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672652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Companies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See who else is following</a:t>
            </a:r>
          </a:p>
          <a:p>
            <a:pPr marL="0" indent="0">
              <a:buNone/>
            </a:pPr>
            <a:r>
              <a:rPr lang="en-US" dirty="0" smtClean="0"/>
              <a:t>News source other candidates might not check</a:t>
            </a:r>
          </a:p>
          <a:p>
            <a:pPr marL="0" indent="0">
              <a:buNone/>
            </a:pPr>
            <a:r>
              <a:rPr lang="en-US" dirty="0" smtClean="0"/>
              <a:t>Job postings</a:t>
            </a:r>
          </a:p>
          <a:p>
            <a:pPr marL="0" indent="0">
              <a:buNone/>
            </a:pPr>
            <a:r>
              <a:rPr lang="en-US" dirty="0" smtClean="0"/>
              <a:t>New hires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4600" y="152400"/>
            <a:ext cx="2562298" cy="1966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620788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Companies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199" y="76200"/>
            <a:ext cx="7587305" cy="670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 rot="10800000">
            <a:off x="7848600" y="246356"/>
            <a:ext cx="838200" cy="228600"/>
          </a:xfrm>
          <a:prstGeom prst="righ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7663504" y="685800"/>
            <a:ext cx="1447800" cy="1754326"/>
          </a:xfrm>
          <a:prstGeom prst="rect">
            <a:avLst/>
          </a:prstGeom>
          <a:solidFill>
            <a:schemeClr val="bg1">
              <a:lumMod val="85000"/>
            </a:schemeClr>
          </a:solidFill>
          <a:ln w="635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There is a button on each company page; click to follow.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5368174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FAQ:  How do I…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Change activity broadcasts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Change privacy:  what others see when they view my profile, or if I view theirs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Break a connection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228601"/>
            <a:ext cx="2914650" cy="17228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45423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FAQ:  Change privacy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Want to send updates every time you change your profile?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LI gives you great ability to control privacy settings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Click the small photo of you in upper right corner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5600" y="152401"/>
            <a:ext cx="2295525" cy="15380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88053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5775664"/>
            <a:ext cx="8229600" cy="533400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Password required any time you adjust privacy settings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5257800" y="1676400"/>
            <a:ext cx="1981200" cy="2286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7399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791200"/>
            <a:ext cx="8229600" cy="76199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 smtClean="0"/>
              <a:t>Adjust as you see fit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48000" y="2514600"/>
            <a:ext cx="1447800" cy="1447800"/>
          </a:xfrm>
          <a:prstGeom prst="rect">
            <a:avLst/>
          </a:prstGeom>
          <a:noFill/>
          <a:ln w="7620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17488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FAQ:  Break a connection?</a:t>
            </a:r>
            <a:endParaRPr lang="en-U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8128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2057400" y="2667000"/>
            <a:ext cx="685800" cy="1524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3124200" y="2286000"/>
            <a:ext cx="1828800" cy="533400"/>
          </a:xfrm>
          <a:prstGeom prst="rect">
            <a:avLst/>
          </a:prstGeom>
          <a:solidFill>
            <a:schemeClr val="tx1">
              <a:alpha val="87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97057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" y="5867400"/>
            <a:ext cx="8610600" cy="6096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This is my news feed</a:t>
            </a:r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11913526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5867400"/>
            <a:ext cx="8229600" cy="6858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It goes on forever; as long as I care to scroll</a:t>
            </a:r>
            <a:endParaRPr lang="en-US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2400" y="2590800"/>
            <a:ext cx="1524000" cy="2308324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Opinion:  I’m as anti-cancer as anyone; but this doesn’t belong on LI.   You do what you want…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39463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5867400"/>
            <a:ext cx="8229600" cy="762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See?  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914400"/>
            <a:ext cx="1524000" cy="3970318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I follow Guy so his posts show in my news feed.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Seth Godin posts good stuff, Wayne is sharing it here…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574565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71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52400" y="1371600"/>
            <a:ext cx="1524000" cy="3416320"/>
          </a:xfrm>
          <a:prstGeom prst="rect">
            <a:avLst/>
          </a:prstGeom>
          <a:noFill/>
          <a:ln w="762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 smtClean="0"/>
              <a:t>See Pulse here?</a:t>
            </a:r>
          </a:p>
          <a:p>
            <a:endParaRPr lang="en-US" dirty="0" smtClean="0"/>
          </a:p>
          <a:p>
            <a:r>
              <a:rPr lang="en-US" dirty="0" smtClean="0"/>
              <a:t>Good, customizable news source.  Follow relevant topics for you.    A/k/a “The beaten path”.</a:t>
            </a: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52400" y="5791200"/>
            <a:ext cx="883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A</a:t>
            </a:r>
            <a:r>
              <a:rPr lang="en-US" dirty="0" smtClean="0"/>
              <a:t>nyone can find Pulse articles.  I get the best interaction from content off the beaten path.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5873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800" y="150812"/>
            <a:ext cx="7162800" cy="917575"/>
          </a:xfrm>
        </p:spPr>
        <p:txBody>
          <a:bodyPr/>
          <a:lstStyle/>
          <a:p>
            <a:pPr algn="l"/>
            <a:r>
              <a:rPr lang="en-US" dirty="0" smtClean="0"/>
              <a:t>Next steps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76200"/>
            <a:ext cx="1066800" cy="106680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457200" y="1447800"/>
            <a:ext cx="8153400" cy="176013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3000" b="1" dirty="0" smtClean="0">
                <a:solidFill>
                  <a:schemeClr val="tx1"/>
                </a:solidFill>
              </a:rPr>
              <a:t>What are your key takeaways from this?</a:t>
            </a:r>
          </a:p>
          <a:p>
            <a:pPr algn="l"/>
            <a:endParaRPr lang="en-US" sz="3000" b="1" dirty="0">
              <a:solidFill>
                <a:schemeClr val="tx1"/>
              </a:solidFill>
            </a:endParaRPr>
          </a:p>
          <a:p>
            <a:pPr algn="l"/>
            <a:endParaRPr lang="en-US" sz="3000" dirty="0">
              <a:solidFill>
                <a:schemeClr val="tx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100" y="2743200"/>
            <a:ext cx="5080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58263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LinkedIn Proficiency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609600"/>
          </a:xfrm>
        </p:spPr>
        <p:txBody>
          <a:bodyPr/>
          <a:lstStyle/>
          <a:p>
            <a:pPr algn="l"/>
            <a:r>
              <a:rPr lang="en-US" dirty="0" smtClean="0"/>
              <a:t>The end??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2400" y="1374559"/>
            <a:ext cx="1066800" cy="10668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4038600"/>
            <a:ext cx="3886200" cy="2547620"/>
          </a:xfrm>
          <a:prstGeom prst="rect">
            <a:avLst/>
          </a:prstGeom>
        </p:spPr>
      </p:pic>
      <p:sp>
        <p:nvSpPr>
          <p:cNvPr id="7" name="Subtitle 2"/>
          <p:cNvSpPr txBox="1">
            <a:spLocks/>
          </p:cNvSpPr>
          <p:nvPr/>
        </p:nvSpPr>
        <p:spPr>
          <a:xfrm>
            <a:off x="685800" y="4716866"/>
            <a:ext cx="4038600" cy="1760134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4500" b="1" dirty="0" smtClean="0">
                <a:solidFill>
                  <a:schemeClr val="tx1"/>
                </a:solidFill>
              </a:rPr>
              <a:t>Russ Knight </a:t>
            </a:r>
            <a:r>
              <a:rPr lang="en-US" sz="4500" dirty="0" smtClean="0">
                <a:solidFill>
                  <a:schemeClr val="tx1"/>
                </a:solidFill>
              </a:rPr>
              <a:t>leads business development for Career Development Partners; a search, outplacement and leadership development company in Tulsa also serving OKC , NW AR &amp; the world.</a:t>
            </a:r>
          </a:p>
          <a:p>
            <a:pPr algn="l"/>
            <a:endParaRPr lang="en-US" dirty="0" smtClean="0">
              <a:solidFill>
                <a:schemeClr val="tx1"/>
              </a:solidFill>
            </a:endParaRPr>
          </a:p>
          <a:p>
            <a:pPr algn="l"/>
            <a:r>
              <a:rPr lang="en-US" dirty="0" smtClean="0">
                <a:solidFill>
                  <a:schemeClr val="tx1"/>
                </a:solidFill>
                <a:hlinkClick r:id="rId4"/>
              </a:rPr>
              <a:t>OJTjobs@gmail.com</a:t>
            </a:r>
            <a:r>
              <a:rPr lang="en-US" dirty="0" smtClean="0">
                <a:solidFill>
                  <a:schemeClr val="tx1"/>
                </a:solidFill>
              </a:rPr>
              <a:t>  (918) 640-6148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91588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4559</TotalTime>
  <Words>1298</Words>
  <Application>Microsoft Office PowerPoint</Application>
  <PresentationFormat>On-screen Show (4:3)</PresentationFormat>
  <Paragraphs>271</Paragraphs>
  <Slides>53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53</vt:i4>
      </vt:variant>
    </vt:vector>
  </HeadingPairs>
  <TitlesOfParts>
    <vt:vector size="54" baseType="lpstr">
      <vt:lpstr>Office Theme</vt:lpstr>
      <vt:lpstr>LinkedIn Proficiency</vt:lpstr>
      <vt:lpstr>PowerPoint Presentation</vt:lpstr>
      <vt:lpstr>PowerPoint Presentation</vt:lpstr>
      <vt:lpstr>Concept overview</vt:lpstr>
      <vt:lpstr>PowerPoint Presentation</vt:lpstr>
      <vt:lpstr>Key profile components</vt:lpstr>
      <vt:lpstr>Headline</vt:lpstr>
      <vt:lpstr>Profile Photo:  YES!</vt:lpstr>
      <vt:lpstr>Profile Photo:  NO, NO, NO!!</vt:lpstr>
      <vt:lpstr>Summary</vt:lpstr>
      <vt:lpstr>Public Profile URL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Tell a S+A=R Story</vt:lpstr>
      <vt:lpstr>PowerPoint Presentation</vt:lpstr>
      <vt:lpstr>Career Summary “Job”</vt:lpstr>
      <vt:lpstr>Career Summary “Job”</vt:lpstr>
      <vt:lpstr>Work History</vt:lpstr>
      <vt:lpstr>Endorsements?</vt:lpstr>
      <vt:lpstr>PowerPoint Presentation</vt:lpstr>
      <vt:lpstr>Recommendations</vt:lpstr>
      <vt:lpstr>PowerPoint Presentation</vt:lpstr>
      <vt:lpstr>Other Profile Parts</vt:lpstr>
      <vt:lpstr>Education</vt:lpstr>
      <vt:lpstr>PowerPoint Presentation</vt:lpstr>
      <vt:lpstr>Connecting</vt:lpstr>
      <vt:lpstr>Make the ask</vt:lpstr>
      <vt:lpstr>Connecting:  Kevin Bacon</vt:lpstr>
      <vt:lpstr>Kevin Bacon Answers</vt:lpstr>
      <vt:lpstr>Groups</vt:lpstr>
      <vt:lpstr>PowerPoint Presentation</vt:lpstr>
      <vt:lpstr>Content:  Interact first</vt:lpstr>
      <vt:lpstr>PowerPoint Presentation</vt:lpstr>
      <vt:lpstr>Content:  Sources</vt:lpstr>
      <vt:lpstr>Content:  Be a pro</vt:lpstr>
      <vt:lpstr>Companies</vt:lpstr>
      <vt:lpstr>PowerPoint Presentation</vt:lpstr>
      <vt:lpstr>Companies</vt:lpstr>
      <vt:lpstr>Companies</vt:lpstr>
      <vt:lpstr>FAQ:  How do I…</vt:lpstr>
      <vt:lpstr>FAQ:  Change privacy</vt:lpstr>
      <vt:lpstr>PowerPoint Presentation</vt:lpstr>
      <vt:lpstr>PowerPoint Presentation</vt:lpstr>
      <vt:lpstr>FAQ:  Break a connection?</vt:lpstr>
      <vt:lpstr>PowerPoint Presentation</vt:lpstr>
      <vt:lpstr>PowerPoint Presentation</vt:lpstr>
      <vt:lpstr>PowerPoint Presentation</vt:lpstr>
      <vt:lpstr>PowerPoint Presentation</vt:lpstr>
      <vt:lpstr>Next steps</vt:lpstr>
      <vt:lpstr>LinkedIn Proficiency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Proficiency</dc:title>
  <dc:creator>Russ Knight</dc:creator>
  <cp:lastModifiedBy>Russ Knight</cp:lastModifiedBy>
  <cp:revision>57</cp:revision>
  <dcterms:created xsi:type="dcterms:W3CDTF">2014-05-19T20:00:47Z</dcterms:created>
  <dcterms:modified xsi:type="dcterms:W3CDTF">2014-10-08T21:55:37Z</dcterms:modified>
</cp:coreProperties>
</file>